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71" r:id="rId3"/>
    <p:sldId id="257" r:id="rId4"/>
    <p:sldId id="259" r:id="rId5"/>
    <p:sldId id="261" r:id="rId6"/>
    <p:sldId id="260" r:id="rId7"/>
    <p:sldId id="258" r:id="rId8"/>
    <p:sldId id="263" r:id="rId9"/>
    <p:sldId id="262" r:id="rId10"/>
    <p:sldId id="267" r:id="rId11"/>
    <p:sldId id="274" r:id="rId12"/>
    <p:sldId id="266" r:id="rId13"/>
    <p:sldId id="268" r:id="rId14"/>
    <p:sldId id="269" r:id="rId15"/>
    <p:sldId id="270" r:id="rId16"/>
    <p:sldId id="273"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2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8B916-7307-47E9-A13C-6D70C75F2901}" type="datetimeFigureOut">
              <a:rPr lang="zh-TW" altLang="en-US" smtClean="0"/>
              <a:t>2020/12/1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F2006A-4E41-432F-A884-0AE0B4F9D8D5}" type="slidenum">
              <a:rPr lang="zh-TW" altLang="en-US" smtClean="0"/>
              <a:t>‹#›</a:t>
            </a:fld>
            <a:endParaRPr lang="zh-TW" altLang="en-US"/>
          </a:p>
        </p:txBody>
      </p:sp>
    </p:spTree>
    <p:extLst>
      <p:ext uri="{BB962C8B-B14F-4D97-AF65-F5344CB8AC3E}">
        <p14:creationId xmlns:p14="http://schemas.microsoft.com/office/powerpoint/2010/main" val="289983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F2006A-4E41-432F-A884-0AE0B4F9D8D5}" type="slidenum">
              <a:rPr lang="zh-TW" altLang="en-US" smtClean="0"/>
              <a:t>1</a:t>
            </a:fld>
            <a:endParaRPr lang="zh-TW" altLang="en-US"/>
          </a:p>
        </p:txBody>
      </p:sp>
    </p:spTree>
    <p:extLst>
      <p:ext uri="{BB962C8B-B14F-4D97-AF65-F5344CB8AC3E}">
        <p14:creationId xmlns:p14="http://schemas.microsoft.com/office/powerpoint/2010/main" val="404976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07067" y="1915136"/>
            <a:ext cx="7766936" cy="1646302"/>
          </a:xfrm>
        </p:spPr>
        <p:txBody>
          <a:bodyPr/>
          <a:lstStyle/>
          <a:p>
            <a:pPr algn="ctr"/>
            <a:r>
              <a:rPr lang="zh-TW" altLang="en-US" sz="4400" dirty="0" smtClean="0"/>
              <a:t>性侵害、性騷擾、性霸凌</a:t>
            </a:r>
            <a:endParaRPr lang="zh-TW" altLang="en-US" sz="4400" dirty="0"/>
          </a:p>
        </p:txBody>
      </p:sp>
      <p:sp>
        <p:nvSpPr>
          <p:cNvPr id="3" name="副標題 2"/>
          <p:cNvSpPr>
            <a:spLocks noGrp="1"/>
          </p:cNvSpPr>
          <p:nvPr>
            <p:ph type="subTitle" idx="1"/>
          </p:nvPr>
        </p:nvSpPr>
        <p:spPr/>
        <p:txBody>
          <a:bodyPr>
            <a:normAutofit fontScale="92500" lnSpcReduction="20000"/>
          </a:bodyPr>
          <a:lstStyle/>
          <a:p>
            <a:r>
              <a:rPr lang="en-US" altLang="zh-TW" sz="3600" dirty="0" smtClean="0"/>
              <a:t>2020</a:t>
            </a:r>
            <a:r>
              <a:rPr lang="zh-TW" altLang="en-US" sz="3600" dirty="0" smtClean="0"/>
              <a:t> 弘光科大性平會</a:t>
            </a:r>
            <a:endParaRPr lang="en-US" altLang="zh-TW" sz="3600" dirty="0" smtClean="0"/>
          </a:p>
          <a:p>
            <a:r>
              <a:rPr lang="en-US" altLang="zh-TW" sz="3600" dirty="0"/>
              <a:t>http://geec.hk.edu.tw/main.php</a:t>
            </a:r>
          </a:p>
          <a:p>
            <a:endParaRPr lang="zh-TW" altLang="en-US" sz="3600" dirty="0"/>
          </a:p>
        </p:txBody>
      </p:sp>
    </p:spTree>
    <p:extLst>
      <p:ext uri="{BB962C8B-B14F-4D97-AF65-F5344CB8AC3E}">
        <p14:creationId xmlns:p14="http://schemas.microsoft.com/office/powerpoint/2010/main" val="1399969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dirty="0" smtClean="0"/>
              <a:t>性</a:t>
            </a:r>
            <a:r>
              <a:rPr lang="zh-TW" altLang="en-US" sz="3200" dirty="0"/>
              <a:t>侵害、性騷擾或性霸</a:t>
            </a:r>
            <a:r>
              <a:rPr lang="zh-TW" altLang="en-US" sz="3200" dirty="0" smtClean="0"/>
              <a:t>凌處理流程圖</a:t>
            </a:r>
            <a:r>
              <a:rPr lang="en-US" altLang="zh-TW" sz="3200" dirty="0" smtClean="0"/>
              <a:t>/</a:t>
            </a:r>
            <a:r>
              <a:rPr lang="zh-TW" altLang="en-US" sz="3200" dirty="0" smtClean="0"/>
              <a:t>告知單</a:t>
            </a:r>
            <a:endParaRPr lang="zh-TW" altLang="en-US" sz="3200" dirty="0"/>
          </a:p>
        </p:txBody>
      </p:sp>
      <p:pic>
        <p:nvPicPr>
          <p:cNvPr id="4" name="圖片 3"/>
          <p:cNvPicPr>
            <a:picLocks noChangeAspect="1"/>
          </p:cNvPicPr>
          <p:nvPr/>
        </p:nvPicPr>
        <p:blipFill>
          <a:blip r:embed="rId2"/>
          <a:stretch>
            <a:fillRect/>
          </a:stretch>
        </p:blipFill>
        <p:spPr>
          <a:xfrm>
            <a:off x="1179714" y="1270000"/>
            <a:ext cx="3496163" cy="4667901"/>
          </a:xfrm>
          <a:prstGeom prst="rect">
            <a:avLst/>
          </a:prstGeom>
        </p:spPr>
      </p:pic>
      <p:sp>
        <p:nvSpPr>
          <p:cNvPr id="5" name="矩形 4"/>
          <p:cNvSpPr/>
          <p:nvPr/>
        </p:nvSpPr>
        <p:spPr>
          <a:xfrm>
            <a:off x="703567" y="6110679"/>
            <a:ext cx="4448458" cy="646331"/>
          </a:xfrm>
          <a:prstGeom prst="rect">
            <a:avLst/>
          </a:prstGeom>
        </p:spPr>
        <p:txBody>
          <a:bodyPr wrap="square">
            <a:spAutoFit/>
          </a:bodyPr>
          <a:lstStyle/>
          <a:p>
            <a:r>
              <a:rPr lang="zh-TW" altLang="en-US" dirty="0">
                <a:solidFill>
                  <a:srgbClr val="FF0000"/>
                </a:solidFill>
              </a:rPr>
              <a:t>http://geec.hk.edu.tw/files/users_sharing/44/78_060870a8</a:t>
            </a:r>
            <a:r>
              <a:rPr lang="zh-TW" altLang="en-US" dirty="0" smtClean="0">
                <a:solidFill>
                  <a:srgbClr val="FF0000"/>
                </a:solidFill>
              </a:rPr>
              <a:t>.pdf</a:t>
            </a:r>
            <a:endParaRPr lang="en-US" altLang="zh-TW" dirty="0" smtClean="0">
              <a:solidFill>
                <a:srgbClr val="FF0000"/>
              </a:solidFill>
            </a:endParaRPr>
          </a:p>
        </p:txBody>
      </p:sp>
      <p:pic>
        <p:nvPicPr>
          <p:cNvPr id="6" name="圖片 5"/>
          <p:cNvPicPr>
            <a:picLocks noChangeAspect="1"/>
          </p:cNvPicPr>
          <p:nvPr/>
        </p:nvPicPr>
        <p:blipFill>
          <a:blip r:embed="rId3"/>
          <a:stretch>
            <a:fillRect/>
          </a:stretch>
        </p:blipFill>
        <p:spPr>
          <a:xfrm>
            <a:off x="4975668" y="1270000"/>
            <a:ext cx="3482456" cy="4939401"/>
          </a:xfrm>
          <a:prstGeom prst="rect">
            <a:avLst/>
          </a:prstGeom>
        </p:spPr>
      </p:pic>
    </p:spTree>
    <p:extLst>
      <p:ext uri="{BB962C8B-B14F-4D97-AF65-F5344CB8AC3E}">
        <p14:creationId xmlns:p14="http://schemas.microsoft.com/office/powerpoint/2010/main" val="9792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實習期間碰到性騷擾怎麼辦</a:t>
            </a:r>
            <a:r>
              <a:rPr lang="zh-TW" altLang="en-US" dirty="0"/>
              <a:t>？</a:t>
            </a:r>
          </a:p>
        </p:txBody>
      </p:sp>
      <p:sp>
        <p:nvSpPr>
          <p:cNvPr id="3" name="內容版面配置區 2"/>
          <p:cNvSpPr>
            <a:spLocks noGrp="1"/>
          </p:cNvSpPr>
          <p:nvPr>
            <p:ph idx="1"/>
          </p:nvPr>
        </p:nvSpPr>
        <p:spPr/>
        <p:txBody>
          <a:bodyPr/>
          <a:lstStyle/>
          <a:p>
            <a:r>
              <a:rPr lang="zh-TW" altLang="en-US" sz="2400" dirty="0"/>
              <a:t>如果性騷擾您的人是實習單位合作的廠商，該怎麼辦？</a:t>
            </a:r>
            <a:endParaRPr lang="en-US" altLang="zh-TW" sz="2400" dirty="0"/>
          </a:p>
          <a:p>
            <a:pPr marL="363538" indent="0">
              <a:buNone/>
            </a:pPr>
            <a:r>
              <a:rPr lang="zh-TW" altLang="en-US" sz="2400" dirty="0"/>
              <a:t>請務必透過導師或是負責的實習老師向學校反映。</a:t>
            </a:r>
            <a:endParaRPr lang="en-US" altLang="zh-TW" sz="2400" dirty="0"/>
          </a:p>
          <a:p>
            <a:endParaRPr lang="en-US" altLang="zh-TW" sz="2400" dirty="0"/>
          </a:p>
          <a:p>
            <a:r>
              <a:rPr lang="zh-TW" altLang="en-US" sz="2400" dirty="0"/>
              <a:t>會不會影響我的實習成績</a:t>
            </a:r>
            <a:r>
              <a:rPr lang="zh-TW" altLang="en-US" sz="2400" dirty="0" smtClean="0"/>
              <a:t>？</a:t>
            </a:r>
            <a:endParaRPr lang="en-US" altLang="zh-TW" sz="2400" dirty="0" smtClean="0"/>
          </a:p>
          <a:p>
            <a:pPr marL="363538" indent="0">
              <a:buNone/>
            </a:pPr>
            <a:r>
              <a:rPr lang="zh-TW" altLang="en-US" sz="2400" dirty="0" smtClean="0"/>
              <a:t>將視情況更改實習單位或其他處置，不會影響實習成績</a:t>
            </a:r>
            <a:r>
              <a:rPr lang="zh-TW" altLang="en-US" sz="2400" dirty="0" smtClean="0"/>
              <a:t>。</a:t>
            </a:r>
            <a:endParaRPr lang="zh-TW" altLang="en-US" dirty="0"/>
          </a:p>
        </p:txBody>
      </p:sp>
    </p:spTree>
    <p:extLst>
      <p:ext uri="{BB962C8B-B14F-4D97-AF65-F5344CB8AC3E}">
        <p14:creationId xmlns:p14="http://schemas.microsoft.com/office/powerpoint/2010/main" val="2684265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a:t>
            </a:r>
            <a:r>
              <a:rPr lang="zh-TW" altLang="en-US" dirty="0" smtClean="0"/>
              <a:t>＆</a:t>
            </a:r>
            <a:r>
              <a:rPr lang="en-US" altLang="zh-TW" dirty="0" smtClean="0"/>
              <a:t>A</a:t>
            </a:r>
            <a:endParaRPr lang="zh-TW" altLang="en-US" dirty="0"/>
          </a:p>
        </p:txBody>
      </p:sp>
      <p:sp>
        <p:nvSpPr>
          <p:cNvPr id="3" name="內容版面配置區 2"/>
          <p:cNvSpPr>
            <a:spLocks noGrp="1"/>
          </p:cNvSpPr>
          <p:nvPr>
            <p:ph idx="1"/>
          </p:nvPr>
        </p:nvSpPr>
        <p:spPr>
          <a:xfrm>
            <a:off x="677334" y="1416677"/>
            <a:ext cx="8596668" cy="4624686"/>
          </a:xfrm>
        </p:spPr>
        <p:txBody>
          <a:bodyPr>
            <a:normAutofit/>
          </a:bodyPr>
          <a:lstStyle/>
          <a:p>
            <a:r>
              <a:rPr lang="zh-TW" altLang="en-US" sz="2400" dirty="0"/>
              <a:t>性騷擾由誰來定義</a:t>
            </a:r>
            <a:r>
              <a:rPr lang="zh-TW" altLang="en-US" sz="2400" dirty="0" smtClean="0"/>
              <a:t>？</a:t>
            </a:r>
            <a:endParaRPr lang="en-US" altLang="zh-TW" sz="2400" dirty="0" smtClean="0"/>
          </a:p>
          <a:p>
            <a:pPr marL="363538" indent="0">
              <a:buNone/>
            </a:pPr>
            <a:r>
              <a:rPr lang="zh-TW" altLang="en-US" sz="2400" dirty="0"/>
              <a:t>一個人的行為或言語究竟構不構成性騷擾，會隨著每個人的思想觀念、主觀感受，以及當下情境與人際互動而有所差異</a:t>
            </a:r>
            <a:r>
              <a:rPr lang="zh-TW" altLang="en-US" sz="2400" dirty="0" smtClean="0"/>
              <a:t>，即使</a:t>
            </a:r>
            <a:r>
              <a:rPr lang="zh-TW" altLang="en-US" sz="2400" dirty="0"/>
              <a:t>只是輕微的動作或玩笑，但只要不受對方歡迎而且違反其意願的，都是性騷擾。也就是說，性騷擾之認定標準是以「接收者的主觀感受」來定義</a:t>
            </a:r>
            <a:r>
              <a:rPr lang="zh-TW" altLang="en-US" sz="2400" dirty="0" smtClean="0"/>
              <a:t>。</a:t>
            </a:r>
            <a:endParaRPr lang="en-US" altLang="zh-TW" sz="2400" dirty="0"/>
          </a:p>
          <a:p>
            <a:r>
              <a:rPr lang="zh-TW" altLang="en-US" sz="2400" dirty="0" smtClean="0"/>
              <a:t>過度</a:t>
            </a:r>
            <a:r>
              <a:rPr lang="zh-TW" altLang="en-US" sz="2400" dirty="0"/>
              <a:t>追求是否為</a:t>
            </a:r>
            <a:r>
              <a:rPr lang="zh-TW" altLang="en-US" sz="2400" dirty="0" smtClean="0"/>
              <a:t>性騷擾？</a:t>
            </a:r>
            <a:endParaRPr lang="en-US" altLang="zh-TW" sz="2400" dirty="0" smtClean="0"/>
          </a:p>
          <a:p>
            <a:pPr marL="265113" indent="0">
              <a:buNone/>
              <a:tabLst>
                <a:tab pos="265113" algn="l"/>
              </a:tabLst>
            </a:pPr>
            <a:r>
              <a:rPr lang="zh-TW" altLang="en-US" sz="2400" dirty="0"/>
              <a:t>追求與性騷擾的界線在於該行為是否受歡迎。 追求是兩情相願的，性騷擾是有一方覺得違反其意願、而有不舒服的感受，並且足以影響其正常生活。 因此不受歡迎的過度追求，便有可能成為性騷擾。</a:t>
            </a:r>
          </a:p>
        </p:txBody>
      </p:sp>
    </p:spTree>
    <p:extLst>
      <p:ext uri="{BB962C8B-B14F-4D97-AF65-F5344CB8AC3E}">
        <p14:creationId xmlns:p14="http://schemas.microsoft.com/office/powerpoint/2010/main" val="3879292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77334" y="888642"/>
            <a:ext cx="8596668" cy="5782613"/>
          </a:xfrm>
        </p:spPr>
        <p:txBody>
          <a:bodyPr>
            <a:noAutofit/>
          </a:bodyPr>
          <a:lstStyle/>
          <a:p>
            <a:r>
              <a:rPr lang="zh-TW" altLang="en-US" sz="2000" dirty="0" smtClean="0"/>
              <a:t>一定</a:t>
            </a:r>
            <a:r>
              <a:rPr lang="zh-TW" altLang="en-US" sz="2000" dirty="0"/>
              <a:t>是被騷擾者有意無意的引誘、衣著暴露、行為不檢，才會引來性騷擾</a:t>
            </a:r>
            <a:r>
              <a:rPr lang="en-US" altLang="zh-TW" sz="2000" dirty="0" smtClean="0"/>
              <a:t>?</a:t>
            </a:r>
          </a:p>
          <a:p>
            <a:pPr marL="363538" indent="0">
              <a:buNone/>
            </a:pPr>
            <a:r>
              <a:rPr lang="zh-TW" altLang="en-US" sz="2000" dirty="0" smtClean="0"/>
              <a:t>當然</a:t>
            </a:r>
            <a:r>
              <a:rPr lang="zh-TW" altLang="en-US" sz="2000" dirty="0"/>
              <a:t>不是！許多人在一聽到性騷擾事件時，常會先問受害者的衣著或儀態是否比較性感？或是不是深夜仍在外行動？其實這樣的問題就落入了「責怪受害人」的迷思中！騷擾者也許無法控制性慾的發生，但絕對可以控制個人的行為，性騷擾是有意識的選擇與決定，而非單純的生物反應。此外被害者的外表和穿著，與性騷擾之間並無絕對的關係。無論受害者的外貌裝扮和性別氣質如何，每個人的人權都</a:t>
            </a:r>
            <a:r>
              <a:rPr lang="zh-TW" altLang="en-US" sz="2000" dirty="0" smtClean="0"/>
              <a:t>應該受到</a:t>
            </a:r>
            <a:r>
              <a:rPr lang="zh-TW" altLang="en-US" sz="2000" dirty="0"/>
              <a:t>尊重，沒有誰的人身安全是有理由可以被侵犯的</a:t>
            </a:r>
            <a:r>
              <a:rPr lang="zh-TW" altLang="en-US" sz="2000" dirty="0" smtClean="0"/>
              <a:t>。</a:t>
            </a:r>
            <a:endParaRPr lang="en-US" altLang="zh-TW" sz="2000" dirty="0"/>
          </a:p>
          <a:p>
            <a:r>
              <a:rPr lang="zh-TW" altLang="en-US" sz="2000" dirty="0" smtClean="0"/>
              <a:t>她</a:t>
            </a:r>
            <a:r>
              <a:rPr lang="en-US" altLang="zh-TW" sz="2000" dirty="0"/>
              <a:t>/</a:t>
            </a:r>
            <a:r>
              <a:rPr lang="zh-TW" altLang="en-US" sz="2000" dirty="0"/>
              <a:t>他沒有當場拒絕或反抗，所以不算性騷擾</a:t>
            </a:r>
            <a:r>
              <a:rPr lang="en-US" altLang="zh-TW" sz="2000" dirty="0" smtClean="0"/>
              <a:t>?</a:t>
            </a:r>
          </a:p>
          <a:p>
            <a:pPr marL="363538" indent="0">
              <a:buNone/>
            </a:pPr>
            <a:r>
              <a:rPr lang="zh-TW" altLang="en-US" sz="2000" dirty="0" smtClean="0"/>
              <a:t>當然</a:t>
            </a:r>
            <a:r>
              <a:rPr lang="zh-TW" altLang="en-US" sz="2000" dirty="0"/>
              <a:t>不是！許多人會懷疑感覺受到騷擾的一方，當下為什麼不明白拒絕？這其實是因為性騷擾常發生在騷擾者有機可趁而受害者毫無防範的情形下，受害者當下的反應往往可能是「愣住了」，以致於措手不及去反應或無法相信對方會做出這樣的行為，而懷疑自己的判斷；或者情況發生在雙方因為權力關係不對等的情況下，較弱勢的一方即使感受到被侵犯，也很難直接拒絕或反抗。　　</a:t>
            </a:r>
          </a:p>
        </p:txBody>
      </p:sp>
    </p:spTree>
    <p:extLst>
      <p:ext uri="{BB962C8B-B14F-4D97-AF65-F5344CB8AC3E}">
        <p14:creationId xmlns:p14="http://schemas.microsoft.com/office/powerpoint/2010/main" val="363847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90213" y="821186"/>
            <a:ext cx="8596668" cy="3880773"/>
          </a:xfrm>
        </p:spPr>
        <p:txBody>
          <a:bodyPr>
            <a:noAutofit/>
          </a:bodyPr>
          <a:lstStyle/>
          <a:p>
            <a:r>
              <a:rPr lang="zh-TW" altLang="en-US" sz="2000" dirty="0" smtClean="0"/>
              <a:t>色狼</a:t>
            </a:r>
            <a:r>
              <a:rPr lang="zh-TW" altLang="en-US" sz="2000" dirty="0"/>
              <a:t>一定都其貌不揚、穿著邋遢，或是病態的男人嗎</a:t>
            </a:r>
            <a:r>
              <a:rPr lang="zh-TW" altLang="en-US" sz="2000" dirty="0" smtClean="0"/>
              <a:t>？</a:t>
            </a:r>
            <a:endParaRPr lang="en-US" altLang="zh-TW" sz="2000" dirty="0"/>
          </a:p>
          <a:p>
            <a:pPr marL="363538" indent="0">
              <a:buNone/>
              <a:tabLst>
                <a:tab pos="363538" algn="l"/>
              </a:tabLst>
            </a:pPr>
            <a:r>
              <a:rPr lang="zh-TW" altLang="en-US" sz="2000" dirty="0" smtClean="0"/>
              <a:t>不盡然</a:t>
            </a:r>
            <a:r>
              <a:rPr lang="zh-TW" altLang="en-US" sz="2000" dirty="0"/>
              <a:t>如此！一般人常誤以為加害人都會把「不懷好意」寫在臉上，事實上色狼可能是其貌不揚、穿著邋遢，但也可能是英俊、美麗，打扮光鮮亮麗！色狼可能是男性，也可能是女性；可能是不同性別，也可能是同性別</a:t>
            </a:r>
            <a:r>
              <a:rPr lang="zh-TW" altLang="en-US" sz="2000" dirty="0" smtClean="0"/>
              <a:t>。</a:t>
            </a:r>
            <a:endParaRPr lang="en-US" altLang="zh-TW" sz="2000" dirty="0"/>
          </a:p>
          <a:p>
            <a:r>
              <a:rPr lang="zh-TW" altLang="en-US" sz="2000" dirty="0" smtClean="0"/>
              <a:t>男性</a:t>
            </a:r>
            <a:r>
              <a:rPr lang="zh-TW" altLang="en-US" sz="2000" dirty="0"/>
              <a:t>也會被性騷擾嗎</a:t>
            </a:r>
            <a:r>
              <a:rPr lang="zh-TW" altLang="en-US" sz="2000" dirty="0" smtClean="0"/>
              <a:t>？</a:t>
            </a:r>
            <a:endParaRPr lang="en-US" altLang="zh-TW" sz="2000" dirty="0" smtClean="0"/>
          </a:p>
          <a:p>
            <a:pPr marL="363538" indent="0">
              <a:buNone/>
            </a:pPr>
            <a:r>
              <a:rPr lang="zh-TW" altLang="en-US" sz="2000" dirty="0" smtClean="0"/>
              <a:t>雖然</a:t>
            </a:r>
            <a:r>
              <a:rPr lang="zh-TW" altLang="en-US" sz="2000" dirty="0"/>
              <a:t>在現狀中仍是男性對女性騷擾的案件佔了大多數，但男性當然也有可能遭遇到不同樣態的性騷擾。尤其是跳脫傳統性別特質或具不同性取向的男性被性騷擾的案件，也是時有所聞。只是我們的社會往往要求男性要有保護自己的能力，同時也不鼓勵男生說出遭遇侵犯的經驗，因此有些男性在遭受騷擾之後，反而更難以對外尋求支援</a:t>
            </a:r>
            <a:r>
              <a:rPr lang="zh-TW" altLang="en-US" sz="2000" dirty="0" smtClean="0"/>
              <a:t>。</a:t>
            </a:r>
            <a:endParaRPr lang="en-US" altLang="zh-TW" sz="2000" dirty="0" smtClean="0"/>
          </a:p>
          <a:p>
            <a:r>
              <a:rPr lang="zh-TW" altLang="en-US" sz="2000" dirty="0"/>
              <a:t>有沒有「同性之間」的性騷擾？</a:t>
            </a:r>
            <a:endParaRPr lang="en-US" altLang="zh-TW" sz="2000" dirty="0"/>
          </a:p>
          <a:p>
            <a:pPr marL="363538" indent="0">
              <a:buNone/>
              <a:tabLst>
                <a:tab pos="265113" algn="l"/>
                <a:tab pos="363538" algn="l"/>
              </a:tabLst>
            </a:pPr>
            <a:r>
              <a:rPr lang="zh-TW" altLang="en-US" sz="2000" dirty="0"/>
              <a:t>也有！許多人在聽到上述案例，也就是對所謂「陰柔氣質」男生的騷擾，就會直覺地去問「他是不是同性戀？」這裡要強調的是，不管被害人是不是同性戀，都不是造成性騷擾發生的理由！無論什麼樣的性別特質與性傾向，都是值得被尊重的。</a:t>
            </a:r>
            <a:endParaRPr lang="en-US" altLang="zh-TW" sz="2000" dirty="0"/>
          </a:p>
          <a:p>
            <a:endParaRPr lang="zh-TW" altLang="en-US" sz="2000" dirty="0"/>
          </a:p>
        </p:txBody>
      </p:sp>
    </p:spTree>
    <p:extLst>
      <p:ext uri="{BB962C8B-B14F-4D97-AF65-F5344CB8AC3E}">
        <p14:creationId xmlns:p14="http://schemas.microsoft.com/office/powerpoint/2010/main" val="126613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77334" y="540913"/>
            <a:ext cx="8596668" cy="5500449"/>
          </a:xfrm>
        </p:spPr>
        <p:txBody>
          <a:bodyPr>
            <a:noAutofit/>
          </a:bodyPr>
          <a:lstStyle/>
          <a:p>
            <a:r>
              <a:rPr lang="zh-TW" altLang="en-US" sz="2000" dirty="0" smtClean="0"/>
              <a:t>性騷擾</a:t>
            </a:r>
            <a:r>
              <a:rPr lang="zh-TW" altLang="en-US" sz="2000" dirty="0"/>
              <a:t>事件多發生在陌生人間</a:t>
            </a:r>
            <a:r>
              <a:rPr lang="en-US" altLang="zh-TW" sz="2000" dirty="0" smtClean="0"/>
              <a:t>?</a:t>
            </a:r>
            <a:endParaRPr lang="en-US" altLang="zh-TW" sz="2000" dirty="0"/>
          </a:p>
          <a:p>
            <a:pPr marL="363538" indent="0">
              <a:buNone/>
            </a:pPr>
            <a:r>
              <a:rPr lang="zh-TW" altLang="en-US" sz="2000" dirty="0" smtClean="0"/>
              <a:t>性騷擾</a:t>
            </a:r>
            <a:r>
              <a:rPr lang="zh-TW" altLang="en-US" sz="2000" dirty="0"/>
              <a:t>事件同樣可能發生在熟識者之間，包括同學、長輩與晚輩、上司與下屬間。</a:t>
            </a:r>
            <a:br>
              <a:rPr lang="zh-TW" altLang="en-US" sz="2000" dirty="0"/>
            </a:br>
            <a:endParaRPr lang="en-US" altLang="zh-TW" sz="2000" dirty="0"/>
          </a:p>
          <a:p>
            <a:r>
              <a:rPr lang="zh-TW" altLang="en-US" sz="2000" dirty="0" smtClean="0"/>
              <a:t>只要</a:t>
            </a:r>
            <a:r>
              <a:rPr lang="zh-TW" altLang="en-US" sz="2000" dirty="0"/>
              <a:t>對方已經和自己有親吻、愛撫的行為，就表示他願意和我發生性關係</a:t>
            </a:r>
            <a:r>
              <a:rPr lang="zh-TW" altLang="en-US" sz="2000" dirty="0" smtClean="0"/>
              <a:t>！</a:t>
            </a:r>
            <a:endParaRPr lang="en-US" altLang="zh-TW" sz="2000" dirty="0"/>
          </a:p>
          <a:p>
            <a:pPr marL="363538" indent="0">
              <a:buNone/>
            </a:pPr>
            <a:r>
              <a:rPr lang="zh-TW" altLang="en-US" sz="2000" dirty="0" smtClean="0"/>
              <a:t>每</a:t>
            </a:r>
            <a:r>
              <a:rPr lang="zh-TW" altLang="en-US" sz="2000" dirty="0"/>
              <a:t>個人對自己的身體界線不同，有人願意和你親吻、撫摸，不等同於願意和自己發生性關係。不預設對方應該有什麼樣的反應，時時關心對方的感受，再做出適當的回應，並且保持相互尊重，作為進退的依據，是最好的方式。</a:t>
            </a:r>
          </a:p>
          <a:p>
            <a:r>
              <a:rPr lang="zh-TW" altLang="en-US" sz="2000" dirty="0" smtClean="0"/>
              <a:t>約會</a:t>
            </a:r>
            <a:r>
              <a:rPr lang="zh-TW" altLang="en-US" sz="2000" dirty="0"/>
              <a:t>關係或情人關係的兩人，可能發生性騷擾或性侵害嗎</a:t>
            </a:r>
            <a:r>
              <a:rPr lang="zh-TW" altLang="en-US" sz="2000" dirty="0" smtClean="0"/>
              <a:t>？</a:t>
            </a:r>
            <a:endParaRPr lang="en-US" altLang="zh-TW" sz="2000" dirty="0"/>
          </a:p>
          <a:p>
            <a:pPr marL="363538" indent="0">
              <a:buNone/>
            </a:pPr>
            <a:r>
              <a:rPr lang="zh-TW" altLang="en-US" sz="2000" dirty="0" smtClean="0"/>
              <a:t>是的</a:t>
            </a:r>
            <a:r>
              <a:rPr lang="zh-TW" altLang="en-US" sz="2000" dirty="0"/>
              <a:t>，不論朋友或是情人的關係有多親密，當性行為「違反另一方意願」時，就是一種「侵犯」。很多約會性侵害，都是因為觀念錯誤而發生，如總以為在約會中，當一方出現性行為的邀約，而另一方雖然不要，但沒有極力反抗時，就是代表默許；或認為當獻出自己的身體或滿足對方性需求，才能更證明對對方的真愛</a:t>
            </a:r>
            <a:r>
              <a:rPr lang="zh-TW" altLang="en-US" sz="2000" dirty="0" smtClean="0"/>
              <a:t>。</a:t>
            </a:r>
            <a:endParaRPr lang="zh-TW" altLang="en-US" sz="2000" dirty="0"/>
          </a:p>
        </p:txBody>
      </p:sp>
    </p:spTree>
    <p:extLst>
      <p:ext uri="{BB962C8B-B14F-4D97-AF65-F5344CB8AC3E}">
        <p14:creationId xmlns:p14="http://schemas.microsoft.com/office/powerpoint/2010/main" val="511978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補充資訊</a:t>
            </a:r>
            <a:endParaRPr lang="zh-TW" altLang="en-US" dirty="0"/>
          </a:p>
        </p:txBody>
      </p:sp>
      <p:sp>
        <p:nvSpPr>
          <p:cNvPr id="3" name="內容版面配置區 2"/>
          <p:cNvSpPr>
            <a:spLocks noGrp="1"/>
          </p:cNvSpPr>
          <p:nvPr>
            <p:ph idx="1"/>
          </p:nvPr>
        </p:nvSpPr>
        <p:spPr>
          <a:xfrm>
            <a:off x="677334" y="1735586"/>
            <a:ext cx="8596668" cy="3880773"/>
          </a:xfrm>
        </p:spPr>
        <p:txBody>
          <a:bodyPr>
            <a:normAutofit lnSpcReduction="10000"/>
          </a:bodyPr>
          <a:lstStyle/>
          <a:p>
            <a:r>
              <a:rPr lang="en-US" altLang="zh-TW" sz="2400" dirty="0"/>
              <a:t>1.</a:t>
            </a:r>
            <a:r>
              <a:rPr lang="zh-TW" altLang="en-US" sz="2400" dirty="0"/>
              <a:t>如何在手機上設定「緊急醫療資訊</a:t>
            </a:r>
            <a:r>
              <a:rPr lang="zh-TW" altLang="en-US" sz="2400" dirty="0" smtClean="0"/>
              <a:t>」</a:t>
            </a:r>
            <a:endParaRPr lang="en-US" altLang="zh-TW" sz="2400" dirty="0" smtClean="0"/>
          </a:p>
          <a:p>
            <a:pPr marL="628650" indent="0">
              <a:buNone/>
              <a:tabLst>
                <a:tab pos="628650" algn="l"/>
              </a:tabLst>
            </a:pPr>
            <a:r>
              <a:rPr lang="zh-TW" altLang="en-US" sz="2400" dirty="0" smtClean="0"/>
              <a:t>可參考</a:t>
            </a:r>
            <a:r>
              <a:rPr lang="en-US" altLang="zh-TW" sz="2400" dirty="0" smtClean="0"/>
              <a:t>https</a:t>
            </a:r>
            <a:r>
              <a:rPr lang="en-US" altLang="zh-TW" sz="2400" dirty="0"/>
              <a:t>://www.kocpc.com.tw/archives/304798</a:t>
            </a:r>
          </a:p>
          <a:p>
            <a:endParaRPr lang="en-US" altLang="zh-TW" sz="2400" dirty="0" smtClean="0"/>
          </a:p>
          <a:p>
            <a:r>
              <a:rPr lang="en-US" altLang="zh-TW" sz="2400" dirty="0" smtClean="0"/>
              <a:t>2.</a:t>
            </a:r>
            <a:r>
              <a:rPr lang="zh-TW" altLang="en-US" sz="2400" dirty="0" smtClean="0"/>
              <a:t>手機</a:t>
            </a:r>
            <a:r>
              <a:rPr lang="zh-TW" altLang="en-US" sz="2400" dirty="0"/>
              <a:t>「</a:t>
            </a:r>
            <a:r>
              <a:rPr lang="en-US" altLang="zh-TW" sz="2400" dirty="0"/>
              <a:t>112</a:t>
            </a:r>
            <a:r>
              <a:rPr lang="zh-TW" altLang="en-US" sz="2400" dirty="0"/>
              <a:t>緊急救援專線」 </a:t>
            </a:r>
            <a:endParaRPr lang="en-US" altLang="zh-TW" sz="2400" dirty="0" smtClean="0"/>
          </a:p>
          <a:p>
            <a:pPr marL="628650" indent="0">
              <a:buNone/>
            </a:pPr>
            <a:r>
              <a:rPr lang="zh-TW" altLang="en-US" sz="2400" dirty="0" smtClean="0"/>
              <a:t>為</a:t>
            </a:r>
            <a:r>
              <a:rPr lang="zh-TW" altLang="en-US" sz="2400" dirty="0"/>
              <a:t>行動電話緊急救難號碼，在全球各地有基地台訊號範圍處均可撥打。即使行動電話無</a:t>
            </a:r>
            <a:r>
              <a:rPr lang="en-US" altLang="zh-TW" sz="2400" dirty="0"/>
              <a:t>SIM</a:t>
            </a:r>
            <a:r>
              <a:rPr lang="zh-TW" altLang="en-US" sz="2400" dirty="0"/>
              <a:t>卡，只要尚有電力並在信號涵蓋範圍內，均可撥通</a:t>
            </a:r>
            <a:r>
              <a:rPr lang="zh-TW" altLang="en-US" sz="2400" dirty="0" smtClean="0"/>
              <a:t>。</a:t>
            </a:r>
            <a:endParaRPr lang="en-US" altLang="zh-TW" sz="2400" dirty="0" smtClean="0"/>
          </a:p>
          <a:p>
            <a:pPr marL="628650" indent="0">
              <a:buNone/>
              <a:tabLst>
                <a:tab pos="628650" algn="l"/>
              </a:tabLst>
            </a:pPr>
            <a:r>
              <a:rPr lang="zh-TW" altLang="en-US" sz="2400" dirty="0"/>
              <a:t>「</a:t>
            </a:r>
            <a:r>
              <a:rPr lang="en-US" altLang="zh-TW" sz="2400" dirty="0"/>
              <a:t>112</a:t>
            </a:r>
            <a:r>
              <a:rPr lang="zh-TW" altLang="en-US" sz="2400" dirty="0"/>
              <a:t>」適用在緊急危難時，如果您持用手機所在位置收訊不佳，「</a:t>
            </a:r>
            <a:r>
              <a:rPr lang="en-US" altLang="zh-TW" sz="2400" dirty="0"/>
              <a:t>110</a:t>
            </a:r>
            <a:r>
              <a:rPr lang="zh-TW" altLang="en-US" sz="2400" dirty="0"/>
              <a:t>」、「</a:t>
            </a:r>
            <a:r>
              <a:rPr lang="en-US" altLang="zh-TW" sz="2400" dirty="0"/>
              <a:t>119</a:t>
            </a:r>
            <a:r>
              <a:rPr lang="zh-TW" altLang="en-US" sz="2400" dirty="0"/>
              <a:t>」都撥不通的時候使用。</a:t>
            </a:r>
            <a:endParaRPr lang="en-US" altLang="zh-TW" sz="2400" dirty="0" smtClean="0"/>
          </a:p>
          <a:p>
            <a:endParaRPr lang="zh-TW" altLang="en-US" sz="2400" dirty="0"/>
          </a:p>
        </p:txBody>
      </p:sp>
    </p:spTree>
    <p:extLst>
      <p:ext uri="{BB962C8B-B14F-4D97-AF65-F5344CB8AC3E}">
        <p14:creationId xmlns:p14="http://schemas.microsoft.com/office/powerpoint/2010/main" val="1117398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3701" y="2391774"/>
            <a:ext cx="8596668" cy="1826581"/>
          </a:xfrm>
        </p:spPr>
        <p:txBody>
          <a:bodyPr anchor="ctr">
            <a:noAutofit/>
          </a:bodyPr>
          <a:lstStyle/>
          <a:p>
            <a:r>
              <a:rPr lang="zh-TW" altLang="en-US" sz="2800" b="1" dirty="0"/>
              <a:t>校安</a:t>
            </a:r>
            <a:r>
              <a:rPr lang="zh-TW" altLang="en-US" sz="2800" b="1" dirty="0" smtClean="0"/>
              <a:t>中心電話  </a:t>
            </a:r>
            <a:r>
              <a:rPr lang="en-US" altLang="zh-TW" sz="2800" b="1" dirty="0" smtClean="0"/>
              <a:t>04-2633-8000</a:t>
            </a:r>
            <a:r>
              <a:rPr lang="zh-TW" altLang="en-US" sz="2800" b="1" dirty="0" smtClean="0"/>
              <a:t> </a:t>
            </a:r>
            <a:r>
              <a:rPr lang="en-US" altLang="zh-TW" sz="2800" b="1" dirty="0" smtClean="0"/>
              <a:t>(24</a:t>
            </a:r>
            <a:r>
              <a:rPr lang="zh-TW" altLang="en-US" sz="2800" b="1" dirty="0" smtClean="0"/>
              <a:t>小時專線</a:t>
            </a:r>
            <a:r>
              <a:rPr lang="en-US" altLang="zh-TW" sz="2800" b="1" dirty="0" smtClean="0"/>
              <a:t>)</a:t>
            </a:r>
            <a:r>
              <a:rPr lang="en-US" altLang="zh-TW" sz="2800" b="1" dirty="0"/>
              <a:t/>
            </a:r>
            <a:br>
              <a:rPr lang="en-US" altLang="zh-TW" sz="2800" b="1" dirty="0"/>
            </a:br>
            <a:r>
              <a:rPr lang="zh-TW" altLang="en-US" sz="2800" b="1" dirty="0" smtClean="0"/>
              <a:t>性</a:t>
            </a:r>
            <a:r>
              <a:rPr lang="zh-TW" altLang="en-US" sz="2800" b="1" dirty="0"/>
              <a:t>平</a:t>
            </a:r>
            <a:r>
              <a:rPr lang="zh-TW" altLang="en-US" sz="2800" b="1" dirty="0" smtClean="0"/>
              <a:t>業務窗口  </a:t>
            </a:r>
            <a:r>
              <a:rPr lang="en-US" altLang="zh-TW" sz="2800" b="1" dirty="0" smtClean="0"/>
              <a:t>04 2631-8652 </a:t>
            </a:r>
            <a:r>
              <a:rPr lang="zh-TW" altLang="en-US" sz="2800" b="1" dirty="0"/>
              <a:t>分機</a:t>
            </a:r>
            <a:r>
              <a:rPr lang="en-US" altLang="zh-TW" sz="2800" b="1" dirty="0"/>
              <a:t>1601</a:t>
            </a:r>
            <a:r>
              <a:rPr lang="zh-TW" altLang="en-US" sz="2800" b="1" dirty="0"/>
              <a:t/>
            </a:r>
            <a:br>
              <a:rPr lang="zh-TW" altLang="en-US" sz="2800" b="1" dirty="0"/>
            </a:br>
            <a:r>
              <a:rPr lang="zh-TW" altLang="en-US" sz="2800" b="1" dirty="0"/>
              <a:t>諮商輔導</a:t>
            </a:r>
            <a:r>
              <a:rPr lang="zh-TW" altLang="en-US" sz="2800" b="1" dirty="0" smtClean="0"/>
              <a:t>中心</a:t>
            </a:r>
            <a:r>
              <a:rPr lang="zh-TW" altLang="en-US" sz="2800" b="1" dirty="0"/>
              <a:t> </a:t>
            </a:r>
            <a:r>
              <a:rPr lang="zh-TW" altLang="en-US" sz="2800" b="1" dirty="0" smtClean="0"/>
              <a:t> </a:t>
            </a:r>
            <a:r>
              <a:rPr lang="en-US" altLang="zh-TW" sz="2800" b="1" dirty="0" smtClean="0"/>
              <a:t>04 </a:t>
            </a:r>
            <a:r>
              <a:rPr lang="en-US" altLang="zh-TW" sz="2800" b="1" dirty="0"/>
              <a:t>2631-8652 </a:t>
            </a:r>
            <a:r>
              <a:rPr lang="zh-TW" altLang="en-US" sz="2800" b="1" dirty="0"/>
              <a:t>分機</a:t>
            </a:r>
            <a:r>
              <a:rPr lang="en-US" altLang="zh-TW" sz="2800" b="1" dirty="0"/>
              <a:t>1471~1477</a:t>
            </a:r>
            <a:endParaRPr lang="zh-TW" altLang="en-US" sz="2800" b="1" dirty="0"/>
          </a:p>
        </p:txBody>
      </p:sp>
    </p:spTree>
    <p:extLst>
      <p:ext uri="{BB962C8B-B14F-4D97-AF65-F5344CB8AC3E}">
        <p14:creationId xmlns:p14="http://schemas.microsoft.com/office/powerpoint/2010/main" val="1123438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校園性侵害性騷擾或性霸凌防治</a:t>
            </a:r>
            <a:r>
              <a:rPr lang="zh-TW" altLang="en-US" dirty="0" smtClean="0"/>
              <a:t>準則適用對象</a:t>
            </a:r>
            <a:endParaRPr lang="zh-TW" altLang="en-US" dirty="0"/>
          </a:p>
        </p:txBody>
      </p:sp>
      <p:sp>
        <p:nvSpPr>
          <p:cNvPr id="3" name="內容版面配置區 2"/>
          <p:cNvSpPr>
            <a:spLocks noGrp="1"/>
          </p:cNvSpPr>
          <p:nvPr>
            <p:ph idx="1"/>
          </p:nvPr>
        </p:nvSpPr>
        <p:spPr>
          <a:xfrm>
            <a:off x="677334" y="1930400"/>
            <a:ext cx="8596668" cy="3880773"/>
          </a:xfrm>
        </p:spPr>
        <p:txBody>
          <a:bodyPr>
            <a:noAutofit/>
          </a:bodyPr>
          <a:lstStyle/>
          <a:p>
            <a:r>
              <a:rPr lang="zh-TW" altLang="en-US" sz="2400" dirty="0"/>
              <a:t>一、教師：指專任教師、 兼任教師、代理</a:t>
            </a:r>
            <a:r>
              <a:rPr lang="zh-TW" altLang="en-US" sz="2400" dirty="0" smtClean="0"/>
              <a:t>教師</a:t>
            </a:r>
            <a:r>
              <a:rPr lang="zh-TW" altLang="en-US" sz="2400" dirty="0"/>
              <a:t>、代課教師、</a:t>
            </a:r>
            <a:r>
              <a:rPr lang="zh-TW" altLang="en-US" sz="2400" dirty="0" smtClean="0"/>
              <a:t>教官</a:t>
            </a:r>
            <a:r>
              <a:rPr lang="zh-TW" altLang="en-US" sz="2400" dirty="0"/>
              <a:t>、運用於</a:t>
            </a:r>
            <a:r>
              <a:rPr lang="zh-TW" altLang="en-US" sz="2400" b="1" dirty="0">
                <a:solidFill>
                  <a:srgbClr val="FF0000"/>
                </a:solidFill>
              </a:rPr>
              <a:t>協助</a:t>
            </a:r>
            <a:r>
              <a:rPr lang="zh-TW" altLang="en-US" sz="2400" b="1" dirty="0" smtClean="0">
                <a:solidFill>
                  <a:srgbClr val="FF0000"/>
                </a:solidFill>
              </a:rPr>
              <a:t>教學</a:t>
            </a:r>
            <a:r>
              <a:rPr lang="zh-TW" altLang="en-US" sz="2400" b="1" dirty="0">
                <a:solidFill>
                  <a:srgbClr val="FF0000"/>
                </a:solidFill>
              </a:rPr>
              <a:t>之志願服務</a:t>
            </a:r>
            <a:r>
              <a:rPr lang="zh-TW" altLang="en-US" sz="2400" b="1" dirty="0" smtClean="0">
                <a:solidFill>
                  <a:srgbClr val="FF0000"/>
                </a:solidFill>
              </a:rPr>
              <a:t>人員</a:t>
            </a:r>
            <a:r>
              <a:rPr lang="zh-TW" altLang="en-US" sz="2400" dirty="0"/>
              <a:t>、實際執行</a:t>
            </a:r>
            <a:r>
              <a:rPr lang="zh-TW" altLang="en-US" sz="2400" dirty="0" smtClean="0"/>
              <a:t>教學之</a:t>
            </a:r>
            <a:r>
              <a:rPr lang="zh-TW" altLang="en-US" sz="2400" b="1" dirty="0">
                <a:solidFill>
                  <a:srgbClr val="FF0000"/>
                </a:solidFill>
              </a:rPr>
              <a:t>教育實習人員</a:t>
            </a:r>
            <a:r>
              <a:rPr lang="zh-TW" altLang="en-US" sz="2400" dirty="0" smtClean="0"/>
              <a:t>及其他</a:t>
            </a:r>
            <a:r>
              <a:rPr lang="zh-TW" altLang="en-US" sz="2400" dirty="0"/>
              <a:t>執行教學或</a:t>
            </a:r>
            <a:r>
              <a:rPr lang="zh-TW" altLang="en-US" sz="2400" dirty="0" smtClean="0"/>
              <a:t>研究</a:t>
            </a:r>
            <a:r>
              <a:rPr lang="zh-TW" altLang="en-US" sz="2400" dirty="0"/>
              <a:t>之人員。 </a:t>
            </a:r>
            <a:endParaRPr lang="en-US" altLang="zh-TW" sz="2400" dirty="0" smtClean="0"/>
          </a:p>
          <a:p>
            <a:endParaRPr lang="en-US" altLang="zh-TW" sz="2400" dirty="0" smtClean="0"/>
          </a:p>
          <a:p>
            <a:r>
              <a:rPr lang="zh-TW" altLang="en-US" sz="2400" dirty="0" smtClean="0"/>
              <a:t>二</a:t>
            </a:r>
            <a:r>
              <a:rPr lang="zh-TW" altLang="en-US" sz="2400" dirty="0"/>
              <a:t>、職員、工友：指前款 教師以外，固定、</a:t>
            </a:r>
            <a:r>
              <a:rPr lang="zh-TW" altLang="en-US" sz="2400" dirty="0" smtClean="0"/>
              <a:t>定期</a:t>
            </a:r>
            <a:r>
              <a:rPr lang="zh-TW" altLang="en-US" sz="2400" dirty="0"/>
              <a:t>執行學校事務， </a:t>
            </a:r>
            <a:r>
              <a:rPr lang="zh-TW" altLang="en-US" sz="2400" b="1" dirty="0">
                <a:solidFill>
                  <a:srgbClr val="FF0000"/>
                </a:solidFill>
              </a:rPr>
              <a:t>或運用於協助</a:t>
            </a:r>
            <a:r>
              <a:rPr lang="zh-TW" altLang="en-US" sz="2400" b="1" dirty="0" smtClean="0">
                <a:solidFill>
                  <a:srgbClr val="FF0000"/>
                </a:solidFill>
              </a:rPr>
              <a:t>學校事務</a:t>
            </a:r>
            <a:r>
              <a:rPr lang="zh-TW" altLang="en-US" sz="2400" b="1" dirty="0">
                <a:solidFill>
                  <a:srgbClr val="FF0000"/>
                </a:solidFill>
              </a:rPr>
              <a:t>之志願服務</a:t>
            </a:r>
            <a:r>
              <a:rPr lang="zh-TW" altLang="en-US" sz="2400" b="1" dirty="0" smtClean="0">
                <a:solidFill>
                  <a:srgbClr val="FF0000"/>
                </a:solidFill>
              </a:rPr>
              <a:t>人員</a:t>
            </a:r>
            <a:r>
              <a:rPr lang="zh-TW" altLang="en-US" sz="2400" dirty="0"/>
              <a:t>。 </a:t>
            </a:r>
            <a:endParaRPr lang="en-US" altLang="zh-TW" sz="2400" dirty="0" smtClean="0"/>
          </a:p>
          <a:p>
            <a:endParaRPr lang="en-US" altLang="zh-TW" sz="2400" dirty="0" smtClean="0"/>
          </a:p>
          <a:p>
            <a:r>
              <a:rPr lang="zh-TW" altLang="en-US" sz="2400" dirty="0" smtClean="0"/>
              <a:t>三</a:t>
            </a:r>
            <a:r>
              <a:rPr lang="zh-TW" altLang="en-US" sz="2400" dirty="0"/>
              <a:t>、學生：指具有學籍</a:t>
            </a:r>
            <a:r>
              <a:rPr lang="zh-TW" altLang="en-US" sz="2400" dirty="0" smtClean="0"/>
              <a:t>、</a:t>
            </a:r>
            <a:r>
              <a:rPr lang="zh-TW" altLang="en-US" sz="2400" b="1" dirty="0" smtClean="0">
                <a:solidFill>
                  <a:srgbClr val="FF0000"/>
                </a:solidFill>
              </a:rPr>
              <a:t>學制</a:t>
            </a:r>
            <a:r>
              <a:rPr lang="zh-TW" altLang="en-US" sz="2400" b="1" dirty="0">
                <a:solidFill>
                  <a:srgbClr val="FF0000"/>
                </a:solidFill>
              </a:rPr>
              <a:t>轉銜期間未</a:t>
            </a:r>
            <a:r>
              <a:rPr lang="zh-TW" altLang="en-US" sz="2400" b="1" dirty="0" smtClean="0">
                <a:solidFill>
                  <a:srgbClr val="FF0000"/>
                </a:solidFill>
              </a:rPr>
              <a:t>具學籍</a:t>
            </a:r>
            <a:r>
              <a:rPr lang="zh-TW" altLang="en-US" sz="2400" b="1" dirty="0">
                <a:solidFill>
                  <a:srgbClr val="FF0000"/>
                </a:solidFill>
              </a:rPr>
              <a:t>者</a:t>
            </a:r>
            <a:r>
              <a:rPr lang="zh-TW" altLang="en-US" sz="2400" dirty="0"/>
              <a:t>、</a:t>
            </a:r>
            <a:r>
              <a:rPr lang="zh-TW" altLang="en-US" sz="2400" b="1" dirty="0">
                <a:solidFill>
                  <a:srgbClr val="FF0000"/>
                </a:solidFill>
              </a:rPr>
              <a:t>接受</a:t>
            </a:r>
            <a:r>
              <a:rPr lang="zh-TW" altLang="en-US" sz="2400" b="1" dirty="0" smtClean="0">
                <a:solidFill>
                  <a:srgbClr val="FF0000"/>
                </a:solidFill>
              </a:rPr>
              <a:t>進修推廣</a:t>
            </a:r>
            <a:r>
              <a:rPr lang="zh-TW" altLang="en-US" sz="2400" b="1" dirty="0">
                <a:solidFill>
                  <a:srgbClr val="FF0000"/>
                </a:solidFill>
              </a:rPr>
              <a:t>教育者</a:t>
            </a:r>
            <a:r>
              <a:rPr lang="zh-TW" altLang="en-US" sz="2400" dirty="0"/>
              <a:t>、</a:t>
            </a:r>
            <a:r>
              <a:rPr lang="zh-TW" altLang="en-US" sz="2400" b="1" dirty="0" smtClean="0">
                <a:solidFill>
                  <a:srgbClr val="FF0000"/>
                </a:solidFill>
              </a:rPr>
              <a:t>交換學生</a:t>
            </a:r>
            <a:r>
              <a:rPr lang="zh-TW" altLang="en-US" sz="2400" dirty="0"/>
              <a:t>、</a:t>
            </a:r>
            <a:r>
              <a:rPr lang="zh-TW" altLang="en-US" sz="2400" b="1" dirty="0">
                <a:solidFill>
                  <a:srgbClr val="FF0000"/>
                </a:solidFill>
              </a:rPr>
              <a:t>教育實習</a:t>
            </a:r>
            <a:r>
              <a:rPr lang="zh-TW" altLang="en-US" sz="2400" b="1" dirty="0" smtClean="0">
                <a:solidFill>
                  <a:srgbClr val="FF0000"/>
                </a:solidFill>
              </a:rPr>
              <a:t>學生</a:t>
            </a:r>
            <a:r>
              <a:rPr lang="zh-TW" altLang="en-US" sz="2400" dirty="0"/>
              <a:t>或</a:t>
            </a:r>
            <a:r>
              <a:rPr lang="zh-TW" altLang="en-US" sz="2400" b="1" dirty="0">
                <a:solidFill>
                  <a:srgbClr val="FF0000"/>
                </a:solidFill>
              </a:rPr>
              <a:t>研修生</a:t>
            </a:r>
            <a:r>
              <a:rPr lang="zh-TW" altLang="en-US" sz="2400" dirty="0"/>
              <a:t>。</a:t>
            </a:r>
          </a:p>
        </p:txBody>
      </p:sp>
    </p:spTree>
    <p:extLst>
      <p:ext uri="{BB962C8B-B14F-4D97-AF65-F5344CB8AC3E}">
        <p14:creationId xmlns:p14="http://schemas.microsoft.com/office/powerpoint/2010/main" val="190408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何謂「性</a:t>
            </a:r>
            <a:r>
              <a:rPr lang="zh-TW" altLang="en-US" dirty="0"/>
              <a:t>侵害、性騷擾、性霸</a:t>
            </a:r>
            <a:r>
              <a:rPr lang="zh-TW" altLang="en-US" dirty="0" smtClean="0"/>
              <a:t>凌」</a:t>
            </a:r>
            <a:endParaRPr lang="zh-TW" altLang="en-US" dirty="0"/>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性侵害</a:t>
            </a:r>
            <a:r>
              <a:rPr lang="zh-TW" altLang="en-US" sz="2400" dirty="0" smtClean="0"/>
              <a:t>，係指對於</a:t>
            </a:r>
            <a:r>
              <a:rPr lang="zh-TW" altLang="en-US" sz="2400" dirty="0"/>
              <a:t>男女以強暴、脅迫、恐嚇、催眠術或其他違反其意願之</a:t>
            </a:r>
            <a:r>
              <a:rPr lang="zh-TW" altLang="en-US" sz="2400" dirty="0" smtClean="0"/>
              <a:t>方法，進行</a:t>
            </a:r>
            <a:endParaRPr lang="en-US" altLang="zh-TW" sz="2400" dirty="0" smtClean="0"/>
          </a:p>
          <a:p>
            <a:r>
              <a:rPr lang="zh-TW" altLang="en-US" sz="2400" dirty="0" smtClean="0"/>
              <a:t>（</a:t>
            </a:r>
            <a:r>
              <a:rPr lang="zh-TW" altLang="en-US" sz="2400" dirty="0"/>
              <a:t>一）以性器進入他人之性器、肛門或口腔，或使之接合之行為</a:t>
            </a:r>
            <a:r>
              <a:rPr lang="zh-TW" altLang="en-US" sz="2400" dirty="0" smtClean="0"/>
              <a:t>。</a:t>
            </a:r>
            <a:endParaRPr lang="en-US" altLang="zh-TW" sz="2400" dirty="0" smtClean="0"/>
          </a:p>
          <a:p>
            <a:r>
              <a:rPr lang="zh-TW" altLang="en-US" sz="2400" dirty="0" smtClean="0"/>
              <a:t>（</a:t>
            </a:r>
            <a:r>
              <a:rPr lang="zh-TW" altLang="en-US" sz="2400" dirty="0"/>
              <a:t>二）以性器以外之其他</a:t>
            </a:r>
            <a:r>
              <a:rPr lang="zh-TW" altLang="en-US" sz="2400" dirty="0">
                <a:solidFill>
                  <a:srgbClr val="FF0000"/>
                </a:solidFill>
              </a:rPr>
              <a:t>身體部位</a:t>
            </a:r>
            <a:r>
              <a:rPr lang="zh-TW" altLang="en-US" sz="2400" dirty="0"/>
              <a:t>或</a:t>
            </a:r>
            <a:r>
              <a:rPr lang="zh-TW" altLang="en-US" sz="2400" dirty="0">
                <a:solidFill>
                  <a:srgbClr val="FF0000"/>
                </a:solidFill>
              </a:rPr>
              <a:t>器物</a:t>
            </a:r>
            <a:r>
              <a:rPr lang="zh-TW" altLang="en-US" sz="2400" dirty="0"/>
              <a:t>進入他人之性器、肛門，或使之接合之行為。</a:t>
            </a:r>
          </a:p>
        </p:txBody>
      </p:sp>
    </p:spTree>
    <p:extLst>
      <p:ext uri="{BB962C8B-B14F-4D97-AF65-F5344CB8AC3E}">
        <p14:creationId xmlns:p14="http://schemas.microsoft.com/office/powerpoint/2010/main" val="157663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主觀上令人感到不舒服即構成</a:t>
            </a:r>
            <a:r>
              <a:rPr lang="zh-TW" altLang="en-US" dirty="0"/>
              <a:t>性騷擾</a:t>
            </a:r>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性騷擾</a:t>
            </a:r>
            <a:r>
              <a:rPr lang="zh-TW" altLang="en-US" sz="2400" dirty="0"/>
              <a:t>：指符合下列情形之一，且未達性侵害之程度者：</a:t>
            </a:r>
            <a:br>
              <a:rPr lang="zh-TW" altLang="en-US" sz="2400" dirty="0"/>
            </a:br>
            <a:r>
              <a:rPr lang="zh-TW" altLang="en-US" sz="2400" dirty="0"/>
              <a:t>（一）以明示或暗示之方式，從事不受歡迎且具有性意味或性別歧視之</a:t>
            </a:r>
            <a:r>
              <a:rPr lang="zh-TW" altLang="en-US" sz="2400" dirty="0" smtClean="0"/>
              <a:t>言詞</a:t>
            </a:r>
            <a:r>
              <a:rPr lang="zh-TW" altLang="en-US" sz="2400" dirty="0"/>
              <a:t>或行為，致影響他人之人格尊嚴、學習、或工作之機會或表現</a:t>
            </a:r>
            <a:r>
              <a:rPr lang="zh-TW" altLang="en-US" sz="2400" dirty="0" smtClean="0"/>
              <a:t>者。</a:t>
            </a:r>
            <a:r>
              <a:rPr lang="zh-TW" altLang="en-US" sz="2400" dirty="0"/>
              <a:t/>
            </a:r>
            <a:br>
              <a:rPr lang="zh-TW" altLang="en-US" sz="2400" dirty="0"/>
            </a:br>
            <a:r>
              <a:rPr lang="zh-TW" altLang="en-US" sz="2400" dirty="0"/>
              <a:t>（二）以性或性別有關之行為，作為自己或他人獲得、喪失或減損其</a:t>
            </a:r>
            <a:r>
              <a:rPr lang="zh-TW" altLang="en-US" sz="2400" dirty="0" smtClean="0"/>
              <a:t>學習或</a:t>
            </a:r>
            <a:r>
              <a:rPr lang="zh-TW" altLang="en-US" sz="2400" dirty="0"/>
              <a:t>工作有關權益之條件者</a:t>
            </a:r>
            <a:r>
              <a:rPr lang="zh-TW" altLang="en-US" sz="2400" dirty="0" smtClean="0"/>
              <a:t>。</a:t>
            </a:r>
            <a:endParaRPr lang="en-US" altLang="zh-TW" sz="2400" dirty="0" smtClean="0"/>
          </a:p>
          <a:p>
            <a:r>
              <a:rPr lang="zh-TW" altLang="en-US" sz="2400" dirty="0" smtClean="0"/>
              <a:t>例如：色</a:t>
            </a:r>
            <a:r>
              <a:rPr lang="zh-TW" altLang="en-US" sz="2400" dirty="0"/>
              <a:t>瞇瞇的窺視或盯視、令人不舒服的黃色笑話、暴露狂、有意無意的身體碰觸，或是其他身體侵犯行為</a:t>
            </a:r>
            <a:r>
              <a:rPr lang="en-US" altLang="zh-TW" sz="2400" dirty="0"/>
              <a:t>…</a:t>
            </a:r>
            <a:r>
              <a:rPr lang="zh-TW" altLang="en-US" sz="2400" dirty="0"/>
              <a:t>等，皆可構成性騷擾的行為。</a:t>
            </a:r>
          </a:p>
        </p:txBody>
      </p:sp>
    </p:spTree>
    <p:extLst>
      <p:ext uri="{BB962C8B-B14F-4D97-AF65-F5344CB8AC3E}">
        <p14:creationId xmlns:p14="http://schemas.microsoft.com/office/powerpoint/2010/main" val="36387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842195873"/>
              </p:ext>
            </p:extLst>
          </p:nvPr>
        </p:nvGraphicFramePr>
        <p:xfrm>
          <a:off x="976063" y="668271"/>
          <a:ext cx="8128000" cy="5212080"/>
        </p:xfrm>
        <a:graphic>
          <a:graphicData uri="http://schemas.openxmlformats.org/drawingml/2006/table">
            <a:tbl>
              <a:tblPr firstRow="1" bandRow="1">
                <a:tableStyleId>{5C22544A-7EE6-4342-B048-85BDC9FD1C3A}</a:tableStyleId>
              </a:tblPr>
              <a:tblGrid>
                <a:gridCol w="2127746">
                  <a:extLst>
                    <a:ext uri="{9D8B030D-6E8A-4147-A177-3AD203B41FA5}">
                      <a16:colId xmlns:a16="http://schemas.microsoft.com/office/drawing/2014/main" val="20000"/>
                    </a:ext>
                  </a:extLst>
                </a:gridCol>
                <a:gridCol w="6000254">
                  <a:extLst>
                    <a:ext uri="{9D8B030D-6E8A-4147-A177-3AD203B41FA5}">
                      <a16:colId xmlns:a16="http://schemas.microsoft.com/office/drawing/2014/main" val="20001"/>
                    </a:ext>
                  </a:extLst>
                </a:gridCol>
              </a:tblGrid>
              <a:tr h="370840">
                <a:tc>
                  <a:txBody>
                    <a:bodyPr/>
                    <a:lstStyle/>
                    <a:p>
                      <a:r>
                        <a:rPr lang="zh-TW" altLang="en-US" sz="2400" dirty="0" smtClean="0"/>
                        <a:t>類型</a:t>
                      </a:r>
                      <a:endParaRPr lang="zh-TW" altLang="en-US" sz="2400" dirty="0"/>
                    </a:p>
                  </a:txBody>
                  <a:tcPr/>
                </a:tc>
                <a:tc>
                  <a:txBody>
                    <a:bodyPr/>
                    <a:lstStyle/>
                    <a:p>
                      <a:r>
                        <a:rPr lang="zh-TW" altLang="en-US" sz="2400" dirty="0" smtClean="0"/>
                        <a:t>樣態</a:t>
                      </a:r>
                      <a:endParaRPr lang="zh-TW" altLang="en-US" sz="2400" dirty="0"/>
                    </a:p>
                  </a:txBody>
                  <a:tcPr/>
                </a:tc>
                <a:extLst>
                  <a:ext uri="{0D108BD9-81ED-4DB2-BD59-A6C34878D82A}">
                    <a16:rowId xmlns:a16="http://schemas.microsoft.com/office/drawing/2014/main" val="10000"/>
                  </a:ext>
                </a:extLst>
              </a:tr>
              <a:tr h="370840">
                <a:tc>
                  <a:txBody>
                    <a:bodyPr/>
                    <a:lstStyle/>
                    <a:p>
                      <a:r>
                        <a:rPr lang="zh-TW" altLang="en-US" sz="2400" b="0" i="0" kern="1200" dirty="0" smtClean="0">
                          <a:solidFill>
                            <a:schemeClr val="dk1"/>
                          </a:solidFill>
                          <a:effectLst/>
                          <a:latin typeface="+mn-lt"/>
                          <a:ea typeface="+mn-ea"/>
                          <a:cs typeface="+mn-cs"/>
                        </a:rPr>
                        <a:t>語言騷擾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包含性意涵、性別偏見或歧視行為及態度，甚或帶有侮辱、敵視或詆毀其他性別的言論。如：大波霸、娘娘腔等。</a:t>
                      </a:r>
                      <a:endParaRPr lang="zh-TW" altLang="en-US" sz="2400" dirty="0"/>
                    </a:p>
                  </a:txBody>
                  <a:tcPr/>
                </a:tc>
                <a:extLst>
                  <a:ext uri="{0D108BD9-81ED-4DB2-BD59-A6C34878D82A}">
                    <a16:rowId xmlns:a16="http://schemas.microsoft.com/office/drawing/2014/main" val="10001"/>
                  </a:ext>
                </a:extLst>
              </a:tr>
              <a:tr h="370840">
                <a:tc>
                  <a:txBody>
                    <a:bodyPr/>
                    <a:lstStyle/>
                    <a:p>
                      <a:r>
                        <a:rPr lang="zh-TW" altLang="en-US" sz="2400" b="0" i="0" kern="1200" dirty="0" smtClean="0">
                          <a:solidFill>
                            <a:schemeClr val="dk1"/>
                          </a:solidFill>
                          <a:effectLst/>
                          <a:latin typeface="+mn-lt"/>
                          <a:ea typeface="+mn-ea"/>
                          <a:cs typeface="+mn-cs"/>
                        </a:rPr>
                        <a:t>肢體騷擾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任一性別對其他性別做出肢體上的動作，讓對方覺得不受尊重及不舒服。如：掀裙子、故意觸碰對方身體、偷窺、偷拍等。</a:t>
                      </a:r>
                      <a:endParaRPr lang="zh-TW" altLang="en-US" sz="2400" dirty="0"/>
                    </a:p>
                  </a:txBody>
                  <a:tcPr/>
                </a:tc>
                <a:extLst>
                  <a:ext uri="{0D108BD9-81ED-4DB2-BD59-A6C34878D82A}">
                    <a16:rowId xmlns:a16="http://schemas.microsoft.com/office/drawing/2014/main" val="10002"/>
                  </a:ext>
                </a:extLst>
              </a:tr>
              <a:tr h="370840">
                <a:tc>
                  <a:txBody>
                    <a:bodyPr/>
                    <a:lstStyle/>
                    <a:p>
                      <a:r>
                        <a:rPr lang="zh-TW" altLang="en-US" sz="2400" b="0" i="0" kern="1200" dirty="0" smtClean="0">
                          <a:solidFill>
                            <a:schemeClr val="dk1"/>
                          </a:solidFill>
                          <a:effectLst/>
                          <a:latin typeface="+mn-lt"/>
                          <a:ea typeface="+mn-ea"/>
                          <a:cs typeface="+mn-cs"/>
                        </a:rPr>
                        <a:t>視覺騷擾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展示裸露色情圖片或是帶有貶抑任一性別意味的海報、宣傳單，造成當事人不舒服者。如：網路上散播性暗示圖片。</a:t>
                      </a:r>
                      <a:endParaRPr lang="zh-TW" altLang="en-US" sz="2400" dirty="0"/>
                    </a:p>
                  </a:txBody>
                  <a:tcPr/>
                </a:tc>
                <a:extLst>
                  <a:ext uri="{0D108BD9-81ED-4DB2-BD59-A6C34878D82A}">
                    <a16:rowId xmlns:a16="http://schemas.microsoft.com/office/drawing/2014/main" val="10003"/>
                  </a:ext>
                </a:extLst>
              </a:tr>
              <a:tr h="370840">
                <a:tc>
                  <a:txBody>
                    <a:bodyPr/>
                    <a:lstStyle/>
                    <a:p>
                      <a:r>
                        <a:rPr lang="zh-TW" altLang="en-US" sz="2400" b="0" i="0" kern="1200" dirty="0" smtClean="0">
                          <a:solidFill>
                            <a:schemeClr val="dk1"/>
                          </a:solidFill>
                          <a:effectLst/>
                          <a:latin typeface="+mn-lt"/>
                          <a:ea typeface="+mn-ea"/>
                          <a:cs typeface="+mn-cs"/>
                        </a:rPr>
                        <a:t>不受歡迎的性追求或性要求</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要求對方同意性服務作為交換利益條件的手段。如：老師以加分、及格等條件要求學生約會或趁機佔便宜等。</a:t>
                      </a:r>
                      <a:endParaRPr lang="zh-TW" altLang="en-US"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1847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性霸凌</a:t>
            </a:r>
            <a:r>
              <a:rPr lang="zh-TW" altLang="en-US" sz="2400" dirty="0"/>
              <a:t>：指透過語言、肢體或其他暴力，對於他人之性別特徵、</a:t>
            </a:r>
            <a:r>
              <a:rPr lang="zh-TW" altLang="en-US" sz="2400" dirty="0" smtClean="0"/>
              <a:t>性別特質</a:t>
            </a:r>
            <a:r>
              <a:rPr lang="zh-TW" altLang="en-US" sz="2400" dirty="0"/>
              <a:t>、性傾向或性別認同進行貶抑、攻擊或威脅之行為且非屬性</a:t>
            </a:r>
            <a:r>
              <a:rPr lang="zh-TW" altLang="en-US" sz="2400" dirty="0" smtClean="0"/>
              <a:t>騷擾者。</a:t>
            </a:r>
            <a:endParaRPr lang="en-US" altLang="zh-TW" sz="2400" dirty="0" smtClean="0"/>
          </a:p>
          <a:p>
            <a:endParaRPr lang="en-US" altLang="zh-TW" sz="2400" dirty="0"/>
          </a:p>
          <a:p>
            <a:r>
              <a:rPr lang="zh-TW" altLang="en-US" sz="2400" dirty="0"/>
              <a:t>例如：教職員工生對於他人（包含單一個人或校園</a:t>
            </a:r>
            <a:r>
              <a:rPr lang="en-US" altLang="zh-TW" sz="2400" dirty="0"/>
              <a:t>/</a:t>
            </a:r>
            <a:r>
              <a:rPr lang="zh-TW" altLang="en-US" sz="2400" dirty="0"/>
              <a:t>教室中隱藏性別或性取向之不特定身分者）之性別特徵、性別特質、性傾向或性別認同</a:t>
            </a:r>
            <a:r>
              <a:rPr lang="zh-TW" altLang="en-US" sz="2400" b="1" dirty="0">
                <a:solidFill>
                  <a:srgbClr val="FF0000"/>
                </a:solidFill>
              </a:rPr>
              <a:t>進行</a:t>
            </a:r>
            <a:r>
              <a:rPr lang="zh-TW" altLang="en-US" sz="2400" b="1" dirty="0" smtClean="0">
                <a:solidFill>
                  <a:srgbClr val="FF0000"/>
                </a:solidFill>
              </a:rPr>
              <a:t>貶抑</a:t>
            </a:r>
            <a:r>
              <a:rPr lang="zh-TW" altLang="en-US" sz="2400" b="1" dirty="0">
                <a:solidFill>
                  <a:srgbClr val="FF0000"/>
                </a:solidFill>
              </a:rPr>
              <a:t>之實</a:t>
            </a:r>
            <a:r>
              <a:rPr lang="zh-TW" altLang="en-US" sz="2400" dirty="0"/>
              <a:t>，即應認屬性霸凌範圍，而非性騷擾。</a:t>
            </a:r>
          </a:p>
          <a:p>
            <a:endParaRPr lang="zh-TW" altLang="en-US" sz="2400" dirty="0"/>
          </a:p>
        </p:txBody>
      </p:sp>
    </p:spTree>
    <p:extLst>
      <p:ext uri="{BB962C8B-B14F-4D97-AF65-F5344CB8AC3E}">
        <p14:creationId xmlns:p14="http://schemas.microsoft.com/office/powerpoint/2010/main" val="336883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通報義務</a:t>
            </a: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577278184"/>
              </p:ext>
            </p:extLst>
          </p:nvPr>
        </p:nvGraphicFramePr>
        <p:xfrm>
          <a:off x="831879" y="1531036"/>
          <a:ext cx="8840154" cy="4307840"/>
        </p:xfrm>
        <a:graphic>
          <a:graphicData uri="http://schemas.openxmlformats.org/drawingml/2006/table">
            <a:tbl>
              <a:tblPr firstRow="1" bandRow="1">
                <a:tableStyleId>{5C22544A-7EE6-4342-B048-85BDC9FD1C3A}</a:tableStyleId>
              </a:tblPr>
              <a:tblGrid>
                <a:gridCol w="1834048">
                  <a:extLst>
                    <a:ext uri="{9D8B030D-6E8A-4147-A177-3AD203B41FA5}">
                      <a16:colId xmlns:a16="http://schemas.microsoft.com/office/drawing/2014/main" val="20000"/>
                    </a:ext>
                  </a:extLst>
                </a:gridCol>
                <a:gridCol w="3387143">
                  <a:extLst>
                    <a:ext uri="{9D8B030D-6E8A-4147-A177-3AD203B41FA5}">
                      <a16:colId xmlns:a16="http://schemas.microsoft.com/office/drawing/2014/main" val="20001"/>
                    </a:ext>
                  </a:extLst>
                </a:gridCol>
                <a:gridCol w="3618963">
                  <a:extLst>
                    <a:ext uri="{9D8B030D-6E8A-4147-A177-3AD203B41FA5}">
                      <a16:colId xmlns:a16="http://schemas.microsoft.com/office/drawing/2014/main" val="20002"/>
                    </a:ext>
                  </a:extLst>
                </a:gridCol>
              </a:tblGrid>
              <a:tr h="370840">
                <a:tc>
                  <a:txBody>
                    <a:bodyPr/>
                    <a:lstStyle/>
                    <a:p>
                      <a:endParaRPr lang="zh-TW" altLang="en-US" dirty="0"/>
                    </a:p>
                  </a:txBody>
                  <a:tcPr/>
                </a:tc>
                <a:tc>
                  <a:txBody>
                    <a:bodyPr/>
                    <a:lstStyle/>
                    <a:p>
                      <a:r>
                        <a:rPr lang="zh-TW" altLang="en-US" dirty="0" smtClean="0"/>
                        <a:t>二、安全維護事件</a:t>
                      </a:r>
                      <a:endParaRPr lang="zh-TW" altLang="en-US" dirty="0"/>
                    </a:p>
                  </a:txBody>
                  <a:tcPr/>
                </a:tc>
                <a:tc>
                  <a:txBody>
                    <a:bodyPr/>
                    <a:lstStyle/>
                    <a:p>
                      <a:r>
                        <a:rPr lang="zh-TW" altLang="en-US" dirty="0" smtClean="0"/>
                        <a:t>五、兒童少年保護事件</a:t>
                      </a:r>
                      <a:endParaRPr lang="zh-TW" altLang="en-US" dirty="0"/>
                    </a:p>
                  </a:txBody>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dirty="0" smtClean="0"/>
                        <a:t>法定通報</a:t>
                      </a:r>
                      <a:r>
                        <a:rPr lang="en-US" altLang="zh-TW" dirty="0" smtClean="0"/>
                        <a:t>(</a:t>
                      </a:r>
                      <a:r>
                        <a:rPr lang="zh-TW" altLang="en-US" dirty="0" smtClean="0"/>
                        <a:t>乙級</a:t>
                      </a:r>
                      <a:r>
                        <a:rPr lang="en-US" altLang="zh-TW" dirty="0" smtClean="0"/>
                        <a:t>)</a:t>
                      </a:r>
                      <a:endParaRPr lang="zh-TW" altLang="en-US" dirty="0" smtClean="0"/>
                    </a:p>
                    <a:p>
                      <a:endParaRPr lang="zh-TW" alt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dirty="0" smtClean="0"/>
                        <a:t>性侵害、性騷擾 或性霸凌事件</a:t>
                      </a:r>
                      <a:endParaRPr lang="en-US" altLang="zh-TW"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TW" dirty="0" smtClean="0"/>
                        <a:t>(18</a:t>
                      </a:r>
                      <a:r>
                        <a:rPr lang="zh-TW" altLang="en-US" dirty="0" smtClean="0"/>
                        <a:t>歲以上</a:t>
                      </a:r>
                      <a:r>
                        <a:rPr lang="en-US" altLang="zh-TW" dirty="0" smtClean="0"/>
                        <a:t>)</a:t>
                      </a:r>
                      <a:endParaRPr lang="zh-TW" altLang="en-US" dirty="0"/>
                    </a:p>
                  </a:txBody>
                  <a:tcPr/>
                </a:tc>
                <a:tc>
                  <a:txBody>
                    <a:bodyPr/>
                    <a:lstStyle/>
                    <a:p>
                      <a:r>
                        <a:rPr lang="zh-TW" altLang="en-US" dirty="0" smtClean="0"/>
                        <a:t>性侵害、性騷擾或性霸凌事件</a:t>
                      </a:r>
                      <a:endParaRPr lang="en-US" altLang="zh-TW" dirty="0" smtClean="0"/>
                    </a:p>
                    <a:p>
                      <a:r>
                        <a:rPr lang="en-US" altLang="zh-TW" dirty="0" smtClean="0"/>
                        <a:t>(</a:t>
                      </a:r>
                      <a:r>
                        <a:rPr lang="zh-TW" altLang="en-US" dirty="0" smtClean="0"/>
                        <a:t>未滿</a:t>
                      </a:r>
                      <a:r>
                        <a:rPr lang="en-US" altLang="zh-TW" dirty="0" smtClean="0"/>
                        <a:t>18</a:t>
                      </a:r>
                      <a:r>
                        <a:rPr lang="zh-TW" altLang="en-US" dirty="0" smtClean="0"/>
                        <a:t>歲以上</a:t>
                      </a:r>
                      <a:r>
                        <a:rPr lang="en-US" altLang="zh-TW" dirty="0" smtClean="0"/>
                        <a:t>)</a:t>
                      </a:r>
                      <a:endParaRPr lang="zh-TW" altLang="en-US" dirty="0"/>
                    </a:p>
                  </a:txBody>
                  <a:tcPr/>
                </a:tc>
                <a:extLst>
                  <a:ext uri="{0D108BD9-81ED-4DB2-BD59-A6C34878D82A}">
                    <a16:rowId xmlns:a16="http://schemas.microsoft.com/office/drawing/2014/main" val="10001"/>
                  </a:ext>
                </a:extLst>
              </a:tr>
              <a:tr h="370840">
                <a:tc>
                  <a:txBody>
                    <a:bodyPr/>
                    <a:lstStyle/>
                    <a:p>
                      <a:r>
                        <a:rPr lang="zh-TW" altLang="en-US" dirty="0" smtClean="0"/>
                        <a:t>通報時限</a:t>
                      </a:r>
                      <a:endParaRPr lang="zh-TW" altLang="en-US" dirty="0"/>
                    </a:p>
                  </a:txBody>
                  <a:tcPr/>
                </a:tc>
                <a:tc gridSpan="2">
                  <a:txBody>
                    <a:bodyPr/>
                    <a:lstStyle/>
                    <a:p>
                      <a:r>
                        <a:rPr lang="zh-TW" altLang="en-US" dirty="0" smtClean="0"/>
                        <a:t>自</a:t>
                      </a:r>
                      <a:r>
                        <a:rPr lang="zh-TW" altLang="en-US" b="1" dirty="0" smtClean="0">
                          <a:solidFill>
                            <a:srgbClr val="FF0000"/>
                          </a:solidFill>
                        </a:rPr>
                        <a:t>第一知悉人</a:t>
                      </a:r>
                      <a:r>
                        <a:rPr lang="zh-TW" altLang="en-US" sz="1800" b="0" i="0" kern="1200" dirty="0" smtClean="0">
                          <a:solidFill>
                            <a:schemeClr val="dk1"/>
                          </a:solidFill>
                          <a:effectLst/>
                          <a:latin typeface="+mn-lt"/>
                          <a:ea typeface="+mn-ea"/>
                          <a:cs typeface="+mn-cs"/>
                        </a:rPr>
                        <a:t>知悉後，</a:t>
                      </a:r>
                      <a:r>
                        <a:rPr lang="en-US" altLang="zh-TW" b="1" dirty="0" smtClean="0">
                          <a:solidFill>
                            <a:srgbClr val="FF0000"/>
                          </a:solidFill>
                        </a:rPr>
                        <a:t>24</a:t>
                      </a:r>
                      <a:r>
                        <a:rPr lang="zh-TW" altLang="en-US" b="1" dirty="0" smtClean="0">
                          <a:solidFill>
                            <a:srgbClr val="FF0000"/>
                          </a:solidFill>
                        </a:rPr>
                        <a:t>小時內</a:t>
                      </a:r>
                      <a:r>
                        <a:rPr lang="zh-TW" altLang="en-US" dirty="0" smtClean="0"/>
                        <a:t>通報</a:t>
                      </a:r>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2"/>
                  </a:ext>
                </a:extLst>
              </a:tr>
              <a:tr h="370840">
                <a:tc>
                  <a:txBody>
                    <a:bodyPr/>
                    <a:lstStyle/>
                    <a:p>
                      <a:r>
                        <a:rPr lang="zh-TW" altLang="en-US" dirty="0" smtClean="0"/>
                        <a:t>本校通報窗口</a:t>
                      </a:r>
                      <a:endParaRPr lang="zh-TW" altLang="en-US" dirty="0"/>
                    </a:p>
                  </a:txBody>
                  <a:tcPr/>
                </a:tc>
                <a:tc gridSpan="2">
                  <a:txBody>
                    <a:bodyPr/>
                    <a:lstStyle/>
                    <a:p>
                      <a:r>
                        <a:rPr lang="zh-TW" altLang="en-US" dirty="0" smtClean="0"/>
                        <a:t>校安中心</a:t>
                      </a:r>
                      <a:r>
                        <a:rPr lang="zh-TW" altLang="en-US" baseline="0" dirty="0" smtClean="0"/>
                        <a:t>  </a:t>
                      </a:r>
                      <a:r>
                        <a:rPr lang="en-US" altLang="zh-TW" sz="1800" b="0" i="0" kern="1200" dirty="0" smtClean="0">
                          <a:solidFill>
                            <a:schemeClr val="dk1"/>
                          </a:solidFill>
                          <a:effectLst/>
                          <a:latin typeface="+mn-lt"/>
                          <a:ea typeface="+mn-ea"/>
                          <a:cs typeface="+mn-cs"/>
                        </a:rPr>
                        <a:t>04-26338000</a:t>
                      </a:r>
                    </a:p>
                    <a:p>
                      <a:r>
                        <a:rPr lang="en-US" altLang="zh-TW" sz="1800" b="0" i="0" kern="1200" dirty="0" smtClean="0">
                          <a:solidFill>
                            <a:schemeClr val="dk1"/>
                          </a:solidFill>
                          <a:effectLst/>
                          <a:latin typeface="+mn-lt"/>
                          <a:ea typeface="+mn-ea"/>
                          <a:cs typeface="+mn-cs"/>
                        </a:rPr>
                        <a:t>               </a:t>
                      </a:r>
                      <a:r>
                        <a:rPr lang="zh-TW" altLang="en-US" sz="1800" b="0" i="0" kern="1200" baseline="0" dirty="0" smtClean="0">
                          <a:solidFill>
                            <a:schemeClr val="dk1"/>
                          </a:solidFill>
                          <a:effectLst/>
                          <a:latin typeface="+mn-lt"/>
                          <a:ea typeface="+mn-ea"/>
                          <a:cs typeface="+mn-cs"/>
                        </a:rPr>
                        <a:t>或利用弘光</a:t>
                      </a:r>
                      <a:r>
                        <a:rPr lang="en-US" altLang="zh-TW" sz="1800" b="0" i="0" kern="1200" baseline="0" dirty="0" smtClean="0">
                          <a:solidFill>
                            <a:schemeClr val="dk1"/>
                          </a:solidFill>
                          <a:effectLst/>
                          <a:latin typeface="+mn-lt"/>
                          <a:ea typeface="+mn-ea"/>
                          <a:cs typeface="+mn-cs"/>
                        </a:rPr>
                        <a:t>e</a:t>
                      </a:r>
                      <a:r>
                        <a:rPr lang="zh-TW" altLang="en-US" sz="1800" b="0" i="0" kern="1200" baseline="0" dirty="0" smtClean="0">
                          <a:solidFill>
                            <a:schemeClr val="dk1"/>
                          </a:solidFill>
                          <a:effectLst/>
                          <a:latin typeface="+mn-lt"/>
                          <a:ea typeface="+mn-ea"/>
                          <a:cs typeface="+mn-cs"/>
                        </a:rPr>
                        <a:t>指通</a:t>
                      </a:r>
                      <a:endParaRPr lang="zh-TW" altLang="en-US" dirty="0"/>
                    </a:p>
                  </a:txBody>
                  <a:tcPr/>
                </a:tc>
                <a:tc hMerge="1">
                  <a:txBody>
                    <a:bodyPr/>
                    <a:lstStyle/>
                    <a:p>
                      <a:endParaRPr lang="zh-TW" altLang="en-US"/>
                    </a:p>
                  </a:txBody>
                  <a:tcPr/>
                </a:tc>
                <a:extLst>
                  <a:ext uri="{0D108BD9-81ED-4DB2-BD59-A6C34878D82A}">
                    <a16:rowId xmlns:a16="http://schemas.microsoft.com/office/drawing/2014/main" val="10003"/>
                  </a:ext>
                </a:extLst>
              </a:tr>
              <a:tr h="370840">
                <a:tc>
                  <a:txBody>
                    <a:bodyPr/>
                    <a:lstStyle/>
                    <a:p>
                      <a:r>
                        <a:rPr lang="zh-TW" altLang="en-US" dirty="0" smtClean="0"/>
                        <a:t>未通報罰則</a:t>
                      </a:r>
                      <a:endParaRPr lang="zh-TW" altLang="en-US" dirty="0"/>
                    </a:p>
                  </a:txBody>
                  <a:tcPr/>
                </a:tc>
                <a:tc gridSpan="2">
                  <a:txBody>
                    <a:bodyPr/>
                    <a:lstStyle/>
                    <a:p>
                      <a:r>
                        <a:rPr lang="zh-TW" altLang="en-US" dirty="0" smtClean="0"/>
                        <a:t>性別平等教育法第 </a:t>
                      </a:r>
                      <a:r>
                        <a:rPr lang="en-US" altLang="zh-TW" dirty="0" smtClean="0"/>
                        <a:t>36 </a:t>
                      </a:r>
                      <a:r>
                        <a:rPr lang="zh-TW" altLang="en-US" dirty="0" smtClean="0"/>
                        <a:t>條</a:t>
                      </a:r>
                      <a:endParaRPr lang="en-US" altLang="zh-TW" dirty="0" smtClean="0"/>
                    </a:p>
                    <a:p>
                      <a:r>
                        <a:rPr lang="zh-TW" altLang="en-US" dirty="0" smtClean="0"/>
                        <a:t>違反第 </a:t>
                      </a:r>
                      <a:r>
                        <a:rPr lang="en-US" altLang="zh-TW" dirty="0" smtClean="0"/>
                        <a:t>21 </a:t>
                      </a:r>
                      <a:r>
                        <a:rPr lang="zh-TW" altLang="en-US" dirty="0" smtClean="0"/>
                        <a:t>條規定，處新臺幣</a:t>
                      </a:r>
                      <a:r>
                        <a:rPr lang="en-US" altLang="zh-TW" b="1" dirty="0" smtClean="0">
                          <a:solidFill>
                            <a:srgbClr val="FF0000"/>
                          </a:solidFill>
                        </a:rPr>
                        <a:t>3</a:t>
                      </a:r>
                      <a:r>
                        <a:rPr lang="zh-TW" altLang="en-US" b="1" dirty="0" smtClean="0">
                          <a:solidFill>
                            <a:srgbClr val="FF0000"/>
                          </a:solidFill>
                        </a:rPr>
                        <a:t>萬元以上</a:t>
                      </a:r>
                      <a:r>
                        <a:rPr lang="en-US" altLang="zh-TW" b="1" dirty="0" smtClean="0">
                          <a:solidFill>
                            <a:srgbClr val="FF0000"/>
                          </a:solidFill>
                        </a:rPr>
                        <a:t>15</a:t>
                      </a:r>
                      <a:r>
                        <a:rPr lang="zh-TW" altLang="en-US" b="1" dirty="0" smtClean="0">
                          <a:solidFill>
                            <a:srgbClr val="FF0000"/>
                          </a:solidFill>
                        </a:rPr>
                        <a:t>萬元以下</a:t>
                      </a:r>
                      <a:r>
                        <a:rPr lang="zh-TW" altLang="en-US" dirty="0" smtClean="0"/>
                        <a:t>罰鍰。 </a:t>
                      </a:r>
                      <a:endParaRPr lang="en-US" altLang="zh-TW" dirty="0" smtClean="0"/>
                    </a:p>
                    <a:p>
                      <a:endParaRPr lang="en-US" altLang="zh-TW" dirty="0" smtClean="0"/>
                    </a:p>
                    <a:p>
                      <a:r>
                        <a:rPr lang="zh-TW" altLang="en-US" dirty="0" smtClean="0"/>
                        <a:t>性別平等教育法第 </a:t>
                      </a:r>
                      <a:r>
                        <a:rPr lang="en-US" altLang="zh-TW" dirty="0" smtClean="0"/>
                        <a:t>36-1 </a:t>
                      </a:r>
                      <a:r>
                        <a:rPr lang="zh-TW" altLang="en-US" dirty="0" smtClean="0"/>
                        <a:t>條 </a:t>
                      </a:r>
                      <a:endParaRPr lang="en-US" altLang="zh-TW" dirty="0" smtClean="0"/>
                    </a:p>
                    <a:p>
                      <a:r>
                        <a:rPr lang="zh-TW" altLang="en-US" dirty="0" smtClean="0"/>
                        <a:t>學校校長、教師、職員或工友違反第二十一條第一項所定疑似校園性 侵害事件之通報規定，</a:t>
                      </a:r>
                      <a:r>
                        <a:rPr lang="zh-TW" altLang="en-US" b="1" dirty="0" smtClean="0">
                          <a:solidFill>
                            <a:srgbClr val="FF0000"/>
                          </a:solidFill>
                        </a:rPr>
                        <a:t>致再度發生</a:t>
                      </a:r>
                      <a:r>
                        <a:rPr lang="zh-TW" altLang="en-US" dirty="0" smtClean="0"/>
                        <a:t>校園性侵害事件；或偽造、變造、湮滅或隱匿他人所犯校園性侵害事件之證據者，</a:t>
                      </a:r>
                      <a:r>
                        <a:rPr lang="zh-TW" altLang="en-US" b="1" dirty="0" smtClean="0">
                          <a:solidFill>
                            <a:srgbClr val="FF0000"/>
                          </a:solidFill>
                        </a:rPr>
                        <a:t>應依法予以解聘或免職。</a:t>
                      </a:r>
                      <a:endParaRPr lang="zh-TW" altLang="en-US" b="1" dirty="0">
                        <a:solidFill>
                          <a:srgbClr val="FF0000"/>
                        </a:solidFill>
                      </a:endParaRPr>
                    </a:p>
                  </a:txBody>
                  <a:tcPr/>
                </a:tc>
                <a:tc hMerge="1">
                  <a:txBody>
                    <a:bodyPr/>
                    <a:lstStyle/>
                    <a:p>
                      <a:endParaRPr lang="zh-TW" alt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2659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實習遇到</a:t>
            </a:r>
            <a:r>
              <a:rPr lang="zh-TW" altLang="en-US" dirty="0"/>
              <a:t>「性侵害、性騷擾、性霸凌</a:t>
            </a:r>
            <a:r>
              <a:rPr lang="zh-TW" altLang="en-US" dirty="0" smtClean="0"/>
              <a:t>」怎麼辦？</a:t>
            </a:r>
            <a:endParaRPr lang="zh-TW" altLang="en-US" dirty="0"/>
          </a:p>
        </p:txBody>
      </p:sp>
      <p:sp>
        <p:nvSpPr>
          <p:cNvPr id="3" name="內容版面配置區 2"/>
          <p:cNvSpPr>
            <a:spLocks noGrp="1"/>
          </p:cNvSpPr>
          <p:nvPr>
            <p:ph idx="1"/>
          </p:nvPr>
        </p:nvSpPr>
        <p:spPr/>
        <p:txBody>
          <a:bodyPr>
            <a:normAutofit/>
          </a:bodyPr>
          <a:lstStyle/>
          <a:p>
            <a:r>
              <a:rPr lang="en-US" altLang="zh-TW" sz="2400" b="1" dirty="0"/>
              <a:t>1.</a:t>
            </a:r>
            <a:r>
              <a:rPr lang="zh-TW" altLang="en-US" sz="2400" b="1" dirty="0"/>
              <a:t>確保安全：</a:t>
            </a:r>
            <a:endParaRPr lang="en-US" altLang="zh-TW" sz="2400" b="1" dirty="0"/>
          </a:p>
          <a:p>
            <a:pPr marL="628650" indent="0">
              <a:buNone/>
            </a:pPr>
            <a:r>
              <a:rPr lang="zh-TW" altLang="en-US" sz="2400" dirty="0" smtClean="0"/>
              <a:t>自我冷靜，不激怒對方，明確</a:t>
            </a:r>
            <a:r>
              <a:rPr lang="zh-TW" altLang="en-US" sz="2400" dirty="0"/>
              <a:t>而嚴肅的</a:t>
            </a:r>
            <a:r>
              <a:rPr lang="zh-TW" altLang="en-US" sz="2400" dirty="0" smtClean="0"/>
              <a:t>語氣拒絕，儘速進入明亮或人群眾多之處。</a:t>
            </a:r>
            <a:endParaRPr lang="en-US" altLang="zh-TW" sz="2400" dirty="0"/>
          </a:p>
          <a:p>
            <a:r>
              <a:rPr lang="en-US" altLang="zh-TW" sz="2400" b="1" dirty="0" smtClean="0"/>
              <a:t>2.</a:t>
            </a:r>
            <a:r>
              <a:rPr lang="zh-TW" altLang="en-US" sz="2400" b="1" dirty="0" smtClean="0"/>
              <a:t>尋求支持：</a:t>
            </a:r>
            <a:endParaRPr lang="en-US" altLang="zh-TW" sz="2400" b="1" dirty="0" smtClean="0"/>
          </a:p>
          <a:p>
            <a:pPr marL="628650" indent="0">
              <a:buNone/>
            </a:pPr>
            <a:r>
              <a:rPr lang="zh-TW" altLang="en-US" sz="2400" dirty="0"/>
              <a:t>立刻向信任的人</a:t>
            </a:r>
            <a:r>
              <a:rPr lang="zh-TW" altLang="en-US" sz="2400" dirty="0" smtClean="0"/>
              <a:t>（同學</a:t>
            </a:r>
            <a:r>
              <a:rPr lang="zh-TW" altLang="en-US" sz="2400" dirty="0"/>
              <a:t>、</a:t>
            </a:r>
            <a:r>
              <a:rPr lang="zh-TW" altLang="en-US" sz="2400" dirty="0" smtClean="0"/>
              <a:t>同事、老師或是</a:t>
            </a:r>
            <a:r>
              <a:rPr lang="zh-TW" altLang="en-US" sz="2400" dirty="0"/>
              <a:t>家人）訴說您的遭遇，一方面可獲得他人的支持與瞭解，二來知悉者可成為您未來提起申訴時的間接證據</a:t>
            </a:r>
            <a:r>
              <a:rPr lang="zh-TW" altLang="en-US" sz="2400" dirty="0" smtClean="0"/>
              <a:t>。</a:t>
            </a:r>
            <a:endParaRPr lang="en-US" altLang="zh-TW" sz="2400" dirty="0" smtClean="0"/>
          </a:p>
          <a:p>
            <a:r>
              <a:rPr lang="en-US" altLang="zh-TW" sz="2400" b="1" dirty="0" smtClean="0"/>
              <a:t>3.</a:t>
            </a:r>
            <a:r>
              <a:rPr lang="zh-TW" altLang="en-US" sz="2400" b="1" dirty="0" smtClean="0"/>
              <a:t>保全證據：次頁</a:t>
            </a:r>
            <a:endParaRPr lang="en-US" altLang="zh-TW" sz="2400" b="1" dirty="0" smtClean="0"/>
          </a:p>
          <a:p>
            <a:endParaRPr lang="en-US" altLang="zh-TW" sz="2400" dirty="0" smtClean="0"/>
          </a:p>
          <a:p>
            <a:endParaRPr lang="en-US" altLang="zh-TW" sz="2400" dirty="0"/>
          </a:p>
          <a:p>
            <a:endParaRPr lang="zh-TW" altLang="en-US" sz="2400" dirty="0"/>
          </a:p>
        </p:txBody>
      </p:sp>
    </p:spTree>
    <p:extLst>
      <p:ext uri="{BB962C8B-B14F-4D97-AF65-F5344CB8AC3E}">
        <p14:creationId xmlns:p14="http://schemas.microsoft.com/office/powerpoint/2010/main" val="584462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保全證</a:t>
            </a:r>
            <a:r>
              <a:rPr lang="zh-TW" altLang="en-US" dirty="0"/>
              <a:t>據</a:t>
            </a:r>
          </a:p>
        </p:txBody>
      </p:sp>
      <p:sp>
        <p:nvSpPr>
          <p:cNvPr id="3" name="內容版面配置區 2"/>
          <p:cNvSpPr>
            <a:spLocks noGrp="1"/>
          </p:cNvSpPr>
          <p:nvPr>
            <p:ph idx="1"/>
          </p:nvPr>
        </p:nvSpPr>
        <p:spPr>
          <a:xfrm>
            <a:off x="677334" y="1930401"/>
            <a:ext cx="8596668" cy="4110962"/>
          </a:xfrm>
        </p:spPr>
        <p:txBody>
          <a:bodyPr/>
          <a:lstStyle/>
          <a:p>
            <a:r>
              <a:rPr lang="zh-TW" altLang="en-US" sz="2400" dirty="0"/>
              <a:t>為避免日後舉證困難，請</a:t>
            </a:r>
            <a:r>
              <a:rPr lang="zh-TW" altLang="en-US" sz="2400" dirty="0" smtClean="0"/>
              <a:t>留下證據。</a:t>
            </a:r>
            <a:endParaRPr lang="en-US" altLang="zh-TW" sz="2400" dirty="0" smtClean="0"/>
          </a:p>
          <a:p>
            <a:r>
              <a:rPr lang="zh-TW" altLang="en-US" sz="2400" b="1" dirty="0" smtClean="0">
                <a:solidFill>
                  <a:srgbClr val="FF0000"/>
                </a:solidFill>
              </a:rPr>
              <a:t>醫療紀錄：</a:t>
            </a:r>
            <a:r>
              <a:rPr lang="zh-TW" altLang="en-US" sz="2400" dirty="0"/>
              <a:t>醫院</a:t>
            </a:r>
            <a:r>
              <a:rPr lang="zh-TW" altLang="en-US" sz="2400" dirty="0" smtClean="0"/>
              <a:t>驗傷單</a:t>
            </a:r>
            <a:r>
              <a:rPr lang="en-US" altLang="zh-TW" sz="2400" dirty="0" smtClean="0"/>
              <a:t>(</a:t>
            </a:r>
            <a:r>
              <a:rPr lang="zh-TW" altLang="en-US" sz="2400" dirty="0" smtClean="0"/>
              <a:t>診斷證明</a:t>
            </a:r>
            <a:r>
              <a:rPr lang="en-US" altLang="zh-TW" sz="2400" dirty="0" smtClean="0"/>
              <a:t>)</a:t>
            </a:r>
            <a:r>
              <a:rPr lang="zh-TW" altLang="en-US" sz="2400" dirty="0" smtClean="0"/>
              <a:t>等</a:t>
            </a:r>
            <a:r>
              <a:rPr lang="zh-TW" altLang="en-US" sz="2400" dirty="0"/>
              <a:t>。</a:t>
            </a:r>
            <a:endParaRPr lang="en-US" altLang="zh-TW" sz="2400" dirty="0"/>
          </a:p>
          <a:p>
            <a:r>
              <a:rPr lang="zh-TW" altLang="en-US" sz="2400" b="1" dirty="0" smtClean="0">
                <a:solidFill>
                  <a:srgbClr val="FF0000"/>
                </a:solidFill>
              </a:rPr>
              <a:t>文字記錄：</a:t>
            </a:r>
            <a:r>
              <a:rPr lang="zh-TW" altLang="en-US" sz="2400" dirty="0" smtClean="0"/>
              <a:t>紀錄</a:t>
            </a:r>
            <a:r>
              <a:rPr lang="zh-TW" altLang="en-US" sz="2400" dirty="0"/>
              <a:t>下當時的人、事、時、地、物與在場</a:t>
            </a:r>
            <a:r>
              <a:rPr lang="zh-TW" altLang="en-US" sz="2400" dirty="0" smtClean="0"/>
              <a:t>人員</a:t>
            </a:r>
            <a:r>
              <a:rPr lang="zh-TW" altLang="en-US" sz="2400" dirty="0"/>
              <a:t>。</a:t>
            </a:r>
            <a:endParaRPr lang="en-US" altLang="zh-TW" sz="2400" dirty="0" smtClean="0"/>
          </a:p>
          <a:p>
            <a:r>
              <a:rPr lang="zh-TW" altLang="en-US" sz="2400" b="1" dirty="0" smtClean="0">
                <a:solidFill>
                  <a:srgbClr val="FF0000"/>
                </a:solidFill>
              </a:rPr>
              <a:t>通訊軟體：</a:t>
            </a:r>
            <a:r>
              <a:rPr lang="zh-TW" altLang="en-US" sz="2400" dirty="0" smtClean="0"/>
              <a:t>例如 </a:t>
            </a:r>
            <a:r>
              <a:rPr lang="en-US" altLang="zh-TW" sz="2400" dirty="0" smtClean="0"/>
              <a:t>line</a:t>
            </a:r>
            <a:r>
              <a:rPr lang="zh-TW" altLang="en-US" sz="2400" dirty="0" smtClean="0"/>
              <a:t>等等的通話紀錄，利用向</a:t>
            </a:r>
            <a:r>
              <a:rPr lang="zh-TW" altLang="en-US" sz="2400" dirty="0"/>
              <a:t>對方表達您</a:t>
            </a:r>
            <a:r>
              <a:rPr lang="zh-TW" altLang="en-US" sz="2400" dirty="0" smtClean="0"/>
              <a:t>對這</a:t>
            </a:r>
            <a:r>
              <a:rPr lang="zh-TW" altLang="en-US" sz="2400" dirty="0"/>
              <a:t>些</a:t>
            </a:r>
            <a:r>
              <a:rPr lang="zh-TW" altLang="en-US" sz="2400" dirty="0" smtClean="0"/>
              <a:t>事件</a:t>
            </a:r>
            <a:r>
              <a:rPr lang="zh-TW" altLang="en-US" sz="2400" dirty="0"/>
              <a:t>的負面感受，以獲得對方的回應，同時保全這些文字訊息，作為</a:t>
            </a:r>
            <a:r>
              <a:rPr lang="zh-TW" altLang="en-US" sz="2400" dirty="0" smtClean="0"/>
              <a:t>未來進入性平或司法程序所需證物。</a:t>
            </a:r>
            <a:endParaRPr lang="en-US" altLang="zh-TW" sz="2400" dirty="0" smtClean="0"/>
          </a:p>
          <a:p>
            <a:r>
              <a:rPr lang="zh-TW" altLang="en-US" sz="2400" b="1" dirty="0" smtClean="0">
                <a:solidFill>
                  <a:srgbClr val="FF0000"/>
                </a:solidFill>
              </a:rPr>
              <a:t>其他：</a:t>
            </a:r>
            <a:r>
              <a:rPr lang="zh-TW" altLang="en-US" sz="2400" dirty="0"/>
              <a:t>可由司法</a:t>
            </a:r>
            <a:r>
              <a:rPr lang="zh-TW" altLang="en-US" sz="2400" dirty="0" smtClean="0"/>
              <a:t>人員協助取得監視影像</a:t>
            </a:r>
            <a:r>
              <a:rPr lang="en-US" altLang="zh-TW" sz="2400" dirty="0" smtClean="0"/>
              <a:t>(</a:t>
            </a:r>
            <a:r>
              <a:rPr lang="zh-TW" altLang="en-US" sz="2400" dirty="0" smtClean="0"/>
              <a:t>否則被覆蓋</a:t>
            </a:r>
            <a:r>
              <a:rPr lang="en-US" altLang="zh-TW" sz="2400" dirty="0" smtClean="0"/>
              <a:t>)</a:t>
            </a:r>
            <a:r>
              <a:rPr lang="zh-TW" altLang="en-US" sz="2400" dirty="0" smtClean="0"/>
              <a:t>。</a:t>
            </a:r>
            <a:endParaRPr lang="en-US" altLang="zh-TW" sz="2400" dirty="0"/>
          </a:p>
          <a:p>
            <a:endParaRPr lang="en-US" altLang="zh-TW" sz="2400" dirty="0"/>
          </a:p>
          <a:p>
            <a:endParaRPr lang="zh-TW" altLang="en-US" dirty="0"/>
          </a:p>
        </p:txBody>
      </p:sp>
    </p:spTree>
    <p:extLst>
      <p:ext uri="{BB962C8B-B14F-4D97-AF65-F5344CB8AC3E}">
        <p14:creationId xmlns:p14="http://schemas.microsoft.com/office/powerpoint/2010/main" val="429421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5574</TotalTime>
  <Words>1768</Words>
  <Application>Microsoft Office PowerPoint</Application>
  <PresentationFormat>寬螢幕</PresentationFormat>
  <Paragraphs>99</Paragraphs>
  <Slides>17</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17</vt:i4>
      </vt:variant>
    </vt:vector>
  </HeadingPairs>
  <TitlesOfParts>
    <vt:vector size="24" baseType="lpstr">
      <vt:lpstr>微軟正黑體</vt:lpstr>
      <vt:lpstr>新細明體</vt:lpstr>
      <vt:lpstr>Arial</vt:lpstr>
      <vt:lpstr>Calibri</vt:lpstr>
      <vt:lpstr>Trebuchet MS</vt:lpstr>
      <vt:lpstr>Wingdings 3</vt:lpstr>
      <vt:lpstr>多面向</vt:lpstr>
      <vt:lpstr>性侵害、性騷擾、性霸凌</vt:lpstr>
      <vt:lpstr>校園性侵害性騷擾或性霸凌防治準則適用對象</vt:lpstr>
      <vt:lpstr>何謂「性侵害、性騷擾、性霸凌」</vt:lpstr>
      <vt:lpstr>主觀上令人感到不舒服即構成性騷擾</vt:lpstr>
      <vt:lpstr>PowerPoint 簡報</vt:lpstr>
      <vt:lpstr>PowerPoint 簡報</vt:lpstr>
      <vt:lpstr>通報義務</vt:lpstr>
      <vt:lpstr>實習遇到「性侵害、性騷擾、性霸凌」怎麼辦？</vt:lpstr>
      <vt:lpstr>保全證據</vt:lpstr>
      <vt:lpstr>性侵害、性騷擾或性霸凌處理流程圖/告知單</vt:lpstr>
      <vt:lpstr>實習期間碰到性騷擾怎麼辦？</vt:lpstr>
      <vt:lpstr>Q＆A</vt:lpstr>
      <vt:lpstr>PowerPoint 簡報</vt:lpstr>
      <vt:lpstr>PowerPoint 簡報</vt:lpstr>
      <vt:lpstr>PowerPoint 簡報</vt:lpstr>
      <vt:lpstr>補充資訊</vt:lpstr>
      <vt:lpstr>校安中心電話  04-2633-8000 (24小時專線) 性平業務窗口  04 2631-8652 分機1601 諮商輔導中心  04 2631-8652 分機1471~1477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性侵害、性騷擾、性霸凌防制</dc:title>
  <dc:creator>user</dc:creator>
  <cp:lastModifiedBy>user</cp:lastModifiedBy>
  <cp:revision>106</cp:revision>
  <dcterms:created xsi:type="dcterms:W3CDTF">2020-11-25T01:19:16Z</dcterms:created>
  <dcterms:modified xsi:type="dcterms:W3CDTF">2020-12-01T01:03:05Z</dcterms:modified>
</cp:coreProperties>
</file>